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1" r:id="rId35"/>
    <p:sldId id="290" r:id="rId36"/>
    <p:sldId id="292" r:id="rId37"/>
    <p:sldId id="293" r:id="rId38"/>
    <p:sldId id="294" r:id="rId39"/>
    <p:sldId id="295" r:id="rId4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8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E7F4"/>
    <a:srgbClr val="E5DDC6"/>
    <a:srgbClr val="0066FF"/>
    <a:srgbClr val="FFFF00"/>
    <a:srgbClr val="FF0000"/>
    <a:srgbClr val="FFF100"/>
    <a:srgbClr val="08080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8" d="100"/>
          <a:sy n="118" d="100"/>
        </p:scale>
        <p:origin x="1392" y="86"/>
      </p:cViewPr>
      <p:guideLst>
        <p:guide orient="horz" pos="168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1.png>
</file>

<file path=ppt/media/image2.jpeg>
</file>

<file path=ppt/media/image50.png>
</file>

<file path=ppt/media/image51.png>
</file>

<file path=ppt/media/image52.png>
</file>

<file path=ppt/media/image53.png>
</file>

<file path=ppt/media/image5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1731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089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4083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159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832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2446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260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293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2818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869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27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FB615-A7E8-48C6-AF1D-30B83121E99C}" type="datetimeFigureOut">
              <a:rPr lang="ko-KR" altLang="en-US" smtClean="0"/>
              <a:t>2019-12-02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739BEC-5E9A-4C0B-8A7C-939E47A63CF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4007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image" Target="../media/image1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image" Target="../media/image55.emf"/><Relationship Id="rId4" Type="http://schemas.openxmlformats.org/officeDocument/2006/relationships/image" Target="../media/image5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825" r="873" b="1229"/>
          <a:stretch/>
        </p:blipFill>
        <p:spPr bwMode="auto">
          <a:xfrm>
            <a:off x="2211586" y="294689"/>
            <a:ext cx="4720828" cy="6268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85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제한된 공간 알뜰하게 활용하기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199" y="3788774"/>
            <a:ext cx="6088801" cy="28324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/>
          <a:srcRect t="2009"/>
          <a:stretch/>
        </p:blipFill>
        <p:spPr>
          <a:xfrm>
            <a:off x="503490" y="2182039"/>
            <a:ext cx="3013418" cy="1246961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6449" y="2052103"/>
            <a:ext cx="4773001" cy="109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0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/>
          <p:cNvGrpSpPr/>
          <p:nvPr/>
        </p:nvGrpSpPr>
        <p:grpSpPr>
          <a:xfrm>
            <a:off x="1617449" y="1989796"/>
            <a:ext cx="3518525" cy="1099334"/>
            <a:chOff x="1617449" y="1989796"/>
            <a:chExt cx="3518525" cy="1099334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r="53531"/>
            <a:stretch/>
          </p:blipFill>
          <p:spPr>
            <a:xfrm>
              <a:off x="1617449" y="1989796"/>
              <a:ext cx="2217951" cy="1099334"/>
            </a:xfrm>
            <a:prstGeom prst="rect">
              <a:avLst/>
            </a:prstGeom>
          </p:spPr>
        </p:pic>
        <p:pic>
          <p:nvPicPr>
            <p:cNvPr id="25" name="그림 24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l="70080" r="3667"/>
            <a:stretch/>
          </p:blipFill>
          <p:spPr>
            <a:xfrm>
              <a:off x="3882908" y="1989796"/>
              <a:ext cx="1253066" cy="1099334"/>
            </a:xfrm>
            <a:prstGeom prst="rect">
              <a:avLst/>
            </a:prstGeom>
          </p:spPr>
        </p:pic>
      </p:grpSp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2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메모리 그릇의 종류</a:t>
            </a:r>
            <a:r>
              <a:rPr lang="en-US" altLang="ko-KR" dirty="0" smtClean="0"/>
              <a:t>(1) – </a:t>
            </a:r>
            <a:r>
              <a:rPr lang="ko-KR" altLang="en-US" dirty="0" smtClean="0"/>
              <a:t>문자형 </a:t>
            </a:r>
            <a:r>
              <a:rPr lang="en-US" altLang="ko-KR" dirty="0" smtClean="0"/>
              <a:t>(Character, Char)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1533" y="3363630"/>
            <a:ext cx="1685200" cy="2380737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2472267" y="2176515"/>
            <a:ext cx="601133" cy="745066"/>
          </a:xfrm>
          <a:prstGeom prst="round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4502571" y="4289602"/>
            <a:ext cx="39725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그릇 안에는 </a:t>
            </a:r>
            <a:r>
              <a:rPr lang="en-US" altLang="ko-KR" sz="1400" dirty="0" smtClean="0"/>
              <a:t>1</a:t>
            </a:r>
            <a:r>
              <a:rPr lang="ko-KR" altLang="en-US" sz="1400" dirty="0" smtClean="0"/>
              <a:t>장에서 배운 비트 공간이 있습니다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  <p:sp>
        <p:nvSpPr>
          <p:cNvPr id="19" name="오른쪽 중괄호 18"/>
          <p:cNvSpPr/>
          <p:nvPr/>
        </p:nvSpPr>
        <p:spPr>
          <a:xfrm rot="5400000">
            <a:off x="6354762" y="3595476"/>
            <a:ext cx="253999" cy="380047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6156992" y="5706131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/>
              <a:t>16</a:t>
            </a:r>
            <a:r>
              <a:rPr lang="ko-KR" altLang="en-US" dirty="0" smtClean="0"/>
              <a:t>칸</a:t>
            </a:r>
            <a:endParaRPr lang="ko-KR" altLang="en-US" dirty="0"/>
          </a:p>
        </p:txBody>
      </p:sp>
      <p:grpSp>
        <p:nvGrpSpPr>
          <p:cNvPr id="24" name="그룹 23"/>
          <p:cNvGrpSpPr/>
          <p:nvPr/>
        </p:nvGrpSpPr>
        <p:grpSpPr>
          <a:xfrm>
            <a:off x="6783966" y="1966384"/>
            <a:ext cx="1854871" cy="2220740"/>
            <a:chOff x="6806529" y="2505731"/>
            <a:chExt cx="1404408" cy="1681424"/>
          </a:xfrm>
        </p:grpSpPr>
        <p:pic>
          <p:nvPicPr>
            <p:cNvPr id="21" name="그림 20"/>
            <p:cNvPicPr>
              <a:picLocks noChangeAspect="1"/>
            </p:cNvPicPr>
            <p:nvPr/>
          </p:nvPicPr>
          <p:blipFill rotWithShape="1">
            <a:blip r:embed="rId5"/>
            <a:srcRect l="66746" t="9032" r="2941" b="12950"/>
            <a:stretch/>
          </p:blipFill>
          <p:spPr>
            <a:xfrm>
              <a:off x="6806529" y="2505731"/>
              <a:ext cx="1404408" cy="1681424"/>
            </a:xfrm>
            <a:prstGeom prst="rect">
              <a:avLst/>
            </a:prstGeom>
          </p:spPr>
        </p:pic>
        <p:sp>
          <p:nvSpPr>
            <p:cNvPr id="22" name="타원 21"/>
            <p:cNvSpPr/>
            <p:nvPr/>
          </p:nvSpPr>
          <p:spPr>
            <a:xfrm>
              <a:off x="7137400" y="2587254"/>
              <a:ext cx="971937" cy="6686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7237898" y="2192451"/>
            <a:ext cx="12361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아래는 어떤 문자를 표현하는 것일까요</a:t>
            </a:r>
            <a:r>
              <a:rPr lang="en-US" altLang="ko-KR" sz="1000" dirty="0" smtClean="0"/>
              <a:t>? </a:t>
            </a:r>
            <a:r>
              <a:rPr lang="ko-KR" altLang="en-US" sz="1000" dirty="0" smtClean="0"/>
              <a:t>교재 </a:t>
            </a:r>
            <a:r>
              <a:rPr lang="en-US" altLang="ko-KR" sz="1000" dirty="0" smtClean="0"/>
              <a:t>30</a:t>
            </a:r>
            <a:r>
              <a:rPr lang="ko-KR" altLang="en-US" sz="1000" dirty="0" smtClean="0"/>
              <a:t>쪽을 확인해 보세요</a:t>
            </a:r>
            <a:r>
              <a:rPr lang="en-US" altLang="ko-KR" sz="1000" dirty="0" smtClean="0"/>
              <a:t>~</a:t>
            </a:r>
            <a:endParaRPr lang="ko-KR" altLang="en-US" sz="1000" dirty="0"/>
          </a:p>
        </p:txBody>
      </p:sp>
      <p:sp>
        <p:nvSpPr>
          <p:cNvPr id="27" name="오른쪽 대괄호 26"/>
          <p:cNvSpPr/>
          <p:nvPr/>
        </p:nvSpPr>
        <p:spPr>
          <a:xfrm rot="5400000">
            <a:off x="6326660" y="3149017"/>
            <a:ext cx="263630" cy="4092347"/>
          </a:xfrm>
          <a:prstGeom prst="rightBracket">
            <a:avLst>
              <a:gd name="adj" fmla="val 51030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738884"/>
              </p:ext>
            </p:extLst>
          </p:nvPr>
        </p:nvGraphicFramePr>
        <p:xfrm>
          <a:off x="4509441" y="4835313"/>
          <a:ext cx="3872559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299"/>
                <a:gridCol w="243299"/>
                <a:gridCol w="243299"/>
                <a:gridCol w="243299"/>
                <a:gridCol w="243299"/>
                <a:gridCol w="243299"/>
                <a:gridCol w="243299"/>
                <a:gridCol w="243299"/>
                <a:gridCol w="243299"/>
                <a:gridCol w="243299"/>
                <a:gridCol w="243299"/>
                <a:gridCol w="243299"/>
                <a:gridCol w="243299"/>
                <a:gridCol w="243299"/>
                <a:gridCol w="243299"/>
                <a:gridCol w="223074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ko-KR" altLang="en-US" sz="1200" b="0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ko-KR" altLang="en-US" sz="1200" b="0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ko-KR" altLang="en-US" sz="1200" b="0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ko-KR" altLang="en-US" sz="1200" b="0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ko-KR" altLang="en-US" sz="12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360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그룹 28"/>
          <p:cNvGrpSpPr/>
          <p:nvPr/>
        </p:nvGrpSpPr>
        <p:grpSpPr>
          <a:xfrm>
            <a:off x="1617449" y="1989796"/>
            <a:ext cx="3518525" cy="1099334"/>
            <a:chOff x="1617449" y="1989796"/>
            <a:chExt cx="3518525" cy="1099334"/>
          </a:xfrm>
        </p:grpSpPr>
        <p:pic>
          <p:nvPicPr>
            <p:cNvPr id="30" name="그림 29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r="53531"/>
            <a:stretch/>
          </p:blipFill>
          <p:spPr>
            <a:xfrm>
              <a:off x="1617449" y="1989796"/>
              <a:ext cx="2217951" cy="1099334"/>
            </a:xfrm>
            <a:prstGeom prst="rect">
              <a:avLst/>
            </a:prstGeom>
          </p:spPr>
        </p:pic>
        <p:pic>
          <p:nvPicPr>
            <p:cNvPr id="31" name="그림 30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l="70080" r="3667"/>
            <a:stretch/>
          </p:blipFill>
          <p:spPr>
            <a:xfrm>
              <a:off x="3882908" y="1989796"/>
              <a:ext cx="1253066" cy="1099334"/>
            </a:xfrm>
            <a:prstGeom prst="rect">
              <a:avLst/>
            </a:prstGeom>
          </p:spPr>
        </p:pic>
      </p:grpSp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3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메모리 그릇의 종류</a:t>
            </a:r>
            <a:r>
              <a:rPr lang="en-US" altLang="ko-KR" dirty="0" smtClean="0"/>
              <a:t>(2) – </a:t>
            </a:r>
            <a:r>
              <a:rPr lang="ko-KR" altLang="en-US" dirty="0" smtClean="0"/>
              <a:t>정수형 </a:t>
            </a:r>
            <a:r>
              <a:rPr lang="en-US" altLang="ko-KR" dirty="0" smtClean="0"/>
              <a:t>(Integer,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166534" y="2176515"/>
            <a:ext cx="601133" cy="745066"/>
          </a:xfrm>
          <a:prstGeom prst="round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0148" y="3327007"/>
            <a:ext cx="1703251" cy="247415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25606" y="4683736"/>
            <a:ext cx="729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+27</a:t>
            </a:r>
            <a:endParaRPr lang="ko-KR" altLang="en-US" sz="2800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/>
          <a:srcRect b="33273"/>
          <a:stretch/>
        </p:blipFill>
        <p:spPr>
          <a:xfrm>
            <a:off x="5815074" y="5146242"/>
            <a:ext cx="1126191" cy="109160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4"/>
          <a:srcRect b="33273"/>
          <a:stretch/>
        </p:blipFill>
        <p:spPr>
          <a:xfrm>
            <a:off x="7251886" y="5146242"/>
            <a:ext cx="1126191" cy="109160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03179" y="548431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rgbClr val="FF0000"/>
                </a:solidFill>
              </a:rPr>
              <a:t>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951272" y="4425201"/>
            <a:ext cx="23727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 smtClean="0"/>
              <a:t>짬짜면</a:t>
            </a:r>
            <a:r>
              <a:rPr lang="ko-KR" altLang="en-US" sz="1200" dirty="0" smtClean="0"/>
              <a:t> 그릇을 닮은 정수형 그릇</a:t>
            </a:r>
            <a:endParaRPr lang="ko-KR" altLang="en-US" sz="1200" dirty="0"/>
          </a:p>
        </p:txBody>
      </p:sp>
      <p:sp>
        <p:nvSpPr>
          <p:cNvPr id="19" name="자유형 18"/>
          <p:cNvSpPr/>
          <p:nvPr/>
        </p:nvSpPr>
        <p:spPr>
          <a:xfrm>
            <a:off x="6125695" y="5773162"/>
            <a:ext cx="147637" cy="133350"/>
          </a:xfrm>
          <a:custGeom>
            <a:avLst/>
            <a:gdLst>
              <a:gd name="connsiteX0" fmla="*/ 95250 w 147637"/>
              <a:gd name="connsiteY0" fmla="*/ 0 h 133350"/>
              <a:gd name="connsiteX1" fmla="*/ 19050 w 147637"/>
              <a:gd name="connsiteY1" fmla="*/ 38100 h 133350"/>
              <a:gd name="connsiteX2" fmla="*/ 0 w 147637"/>
              <a:gd name="connsiteY2" fmla="*/ 61912 h 133350"/>
              <a:gd name="connsiteX3" fmla="*/ 0 w 147637"/>
              <a:gd name="connsiteY3" fmla="*/ 76200 h 133350"/>
              <a:gd name="connsiteX4" fmla="*/ 23812 w 147637"/>
              <a:gd name="connsiteY4" fmla="*/ 104775 h 133350"/>
              <a:gd name="connsiteX5" fmla="*/ 80962 w 147637"/>
              <a:gd name="connsiteY5" fmla="*/ 114300 h 133350"/>
              <a:gd name="connsiteX6" fmla="*/ 123825 w 147637"/>
              <a:gd name="connsiteY6" fmla="*/ 133350 h 133350"/>
              <a:gd name="connsiteX7" fmla="*/ 147637 w 147637"/>
              <a:gd name="connsiteY7" fmla="*/ 133350 h 133350"/>
              <a:gd name="connsiteX8" fmla="*/ 95250 w 147637"/>
              <a:gd name="connsiteY8" fmla="*/ 0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7637" h="133350">
                <a:moveTo>
                  <a:pt x="95250" y="0"/>
                </a:moveTo>
                <a:lnTo>
                  <a:pt x="19050" y="38100"/>
                </a:lnTo>
                <a:lnTo>
                  <a:pt x="0" y="61912"/>
                </a:lnTo>
                <a:lnTo>
                  <a:pt x="0" y="76200"/>
                </a:lnTo>
                <a:lnTo>
                  <a:pt x="23812" y="104775"/>
                </a:lnTo>
                <a:lnTo>
                  <a:pt x="80962" y="114300"/>
                </a:lnTo>
                <a:lnTo>
                  <a:pt x="123825" y="133350"/>
                </a:lnTo>
                <a:lnTo>
                  <a:pt x="147637" y="133350"/>
                </a:lnTo>
                <a:lnTo>
                  <a:pt x="95250" y="0"/>
                </a:lnTo>
                <a:close/>
              </a:path>
            </a:pathLst>
          </a:cu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7439992" y="548069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mtClean="0">
                <a:solidFill>
                  <a:srgbClr val="FF0000"/>
                </a:solidFill>
              </a:rPr>
              <a:t>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21" name="자유형 20"/>
          <p:cNvSpPr/>
          <p:nvPr/>
        </p:nvSpPr>
        <p:spPr>
          <a:xfrm>
            <a:off x="7562508" y="5769539"/>
            <a:ext cx="147637" cy="133350"/>
          </a:xfrm>
          <a:custGeom>
            <a:avLst/>
            <a:gdLst>
              <a:gd name="connsiteX0" fmla="*/ 95250 w 147637"/>
              <a:gd name="connsiteY0" fmla="*/ 0 h 133350"/>
              <a:gd name="connsiteX1" fmla="*/ 19050 w 147637"/>
              <a:gd name="connsiteY1" fmla="*/ 38100 h 133350"/>
              <a:gd name="connsiteX2" fmla="*/ 0 w 147637"/>
              <a:gd name="connsiteY2" fmla="*/ 61912 h 133350"/>
              <a:gd name="connsiteX3" fmla="*/ 0 w 147637"/>
              <a:gd name="connsiteY3" fmla="*/ 76200 h 133350"/>
              <a:gd name="connsiteX4" fmla="*/ 23812 w 147637"/>
              <a:gd name="connsiteY4" fmla="*/ 104775 h 133350"/>
              <a:gd name="connsiteX5" fmla="*/ 80962 w 147637"/>
              <a:gd name="connsiteY5" fmla="*/ 114300 h 133350"/>
              <a:gd name="connsiteX6" fmla="*/ 123825 w 147637"/>
              <a:gd name="connsiteY6" fmla="*/ 133350 h 133350"/>
              <a:gd name="connsiteX7" fmla="*/ 147637 w 147637"/>
              <a:gd name="connsiteY7" fmla="*/ 133350 h 133350"/>
              <a:gd name="connsiteX8" fmla="*/ 95250 w 147637"/>
              <a:gd name="connsiteY8" fmla="*/ 0 h 133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47637" h="133350">
                <a:moveTo>
                  <a:pt x="95250" y="0"/>
                </a:moveTo>
                <a:lnTo>
                  <a:pt x="19050" y="38100"/>
                </a:lnTo>
                <a:lnTo>
                  <a:pt x="0" y="61912"/>
                </a:lnTo>
                <a:lnTo>
                  <a:pt x="0" y="76200"/>
                </a:lnTo>
                <a:lnTo>
                  <a:pt x="23812" y="104775"/>
                </a:lnTo>
                <a:lnTo>
                  <a:pt x="80962" y="114300"/>
                </a:lnTo>
                <a:lnTo>
                  <a:pt x="123825" y="133350"/>
                </a:lnTo>
                <a:lnTo>
                  <a:pt x="147637" y="133350"/>
                </a:lnTo>
                <a:lnTo>
                  <a:pt x="95250" y="0"/>
                </a:lnTo>
                <a:close/>
              </a:path>
            </a:pathLst>
          </a:custGeom>
          <a:solidFill>
            <a:srgbClr val="FF0000">
              <a:alpha val="2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447300" y="4683736"/>
            <a:ext cx="6607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-27</a:t>
            </a:r>
            <a:endParaRPr lang="ko-KR" altLang="en-US" sz="2800" dirty="0"/>
          </a:p>
        </p:txBody>
      </p:sp>
      <p:grpSp>
        <p:nvGrpSpPr>
          <p:cNvPr id="24" name="그룹 23"/>
          <p:cNvGrpSpPr/>
          <p:nvPr/>
        </p:nvGrpSpPr>
        <p:grpSpPr>
          <a:xfrm>
            <a:off x="6783966" y="1966384"/>
            <a:ext cx="1854871" cy="2220740"/>
            <a:chOff x="6806529" y="2505731"/>
            <a:chExt cx="1404408" cy="1681424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 rotWithShape="1">
            <a:blip r:embed="rId5"/>
            <a:srcRect l="66746" t="9032" r="2941" b="12950"/>
            <a:stretch/>
          </p:blipFill>
          <p:spPr>
            <a:xfrm>
              <a:off x="6806529" y="2505731"/>
              <a:ext cx="1404408" cy="1681424"/>
            </a:xfrm>
            <a:prstGeom prst="rect">
              <a:avLst/>
            </a:prstGeom>
          </p:spPr>
        </p:pic>
        <p:sp>
          <p:nvSpPr>
            <p:cNvPr id="26" name="타원 25"/>
            <p:cNvSpPr/>
            <p:nvPr/>
          </p:nvSpPr>
          <p:spPr>
            <a:xfrm>
              <a:off x="7137400" y="2587254"/>
              <a:ext cx="971937" cy="6686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7236887" y="2220129"/>
            <a:ext cx="12361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첫 번째 비트 공간에는 </a:t>
            </a:r>
            <a:r>
              <a:rPr lang="en-US" altLang="ko-KR" sz="1000" dirty="0" smtClean="0"/>
              <a:t>+(0), -(1) </a:t>
            </a:r>
            <a:r>
              <a:rPr lang="ko-KR" altLang="en-US" sz="1000" dirty="0" smtClean="0"/>
              <a:t>부호를 구분해서 저장해요</a:t>
            </a:r>
            <a:endParaRPr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363915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1617449" y="1989796"/>
            <a:ext cx="3518525" cy="1099334"/>
            <a:chOff x="1617449" y="1989796"/>
            <a:chExt cx="3518525" cy="1099334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r="53531"/>
            <a:stretch/>
          </p:blipFill>
          <p:spPr>
            <a:xfrm>
              <a:off x="1617449" y="1989796"/>
              <a:ext cx="2217951" cy="1099334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l="70080" r="3667"/>
            <a:stretch/>
          </p:blipFill>
          <p:spPr>
            <a:xfrm>
              <a:off x="3882908" y="1989796"/>
              <a:ext cx="1253066" cy="1099334"/>
            </a:xfrm>
            <a:prstGeom prst="rect">
              <a:avLst/>
            </a:prstGeom>
          </p:spPr>
        </p:pic>
      </p:grpSp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4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메모리 그릇의 종류</a:t>
            </a:r>
            <a:r>
              <a:rPr lang="en-US" altLang="ko-KR" dirty="0" smtClean="0"/>
              <a:t>(3) – </a:t>
            </a:r>
            <a:r>
              <a:rPr lang="ko-KR" altLang="en-US" dirty="0" err="1" smtClean="0"/>
              <a:t>실수형</a:t>
            </a:r>
            <a:r>
              <a:rPr lang="ko-KR" altLang="en-US" dirty="0" smtClean="0"/>
              <a:t> </a:t>
            </a:r>
            <a:r>
              <a:rPr lang="en-US" altLang="ko-KR" dirty="0" smtClean="0"/>
              <a:t>(Double </a:t>
            </a:r>
            <a:r>
              <a:rPr lang="ko-KR" altLang="en-US" sz="1100" dirty="0" smtClean="0"/>
              <a:t>또는 </a:t>
            </a:r>
            <a:r>
              <a:rPr lang="en-US" altLang="ko-KR" sz="1100" dirty="0" smtClean="0"/>
              <a:t>Float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3882907" y="2176515"/>
            <a:ext cx="1087025" cy="745066"/>
          </a:xfrm>
          <a:prstGeom prst="round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3399" y="3748265"/>
            <a:ext cx="1915201" cy="244725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310629" y="4121530"/>
            <a:ext cx="11865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+12.34</a:t>
            </a:r>
            <a:endParaRPr lang="ko-KR" alt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5773812" y="3772260"/>
            <a:ext cx="2403222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smtClean="0"/>
              <a:t>탕∙짬∙짜 그릇을 닮은 </a:t>
            </a:r>
            <a:r>
              <a:rPr lang="ko-KR" altLang="en-US" sz="1200" dirty="0" err="1" smtClean="0"/>
              <a:t>실수형</a:t>
            </a:r>
            <a:r>
              <a:rPr lang="ko-KR" altLang="en-US" sz="1200" dirty="0" smtClean="0"/>
              <a:t> 그릇</a:t>
            </a:r>
            <a:endParaRPr lang="en-US" altLang="ko-KR" sz="1200" dirty="0" smtClean="0"/>
          </a:p>
          <a:p>
            <a:pPr algn="ctr"/>
            <a:r>
              <a:rPr lang="en-US" altLang="ko-KR" sz="900" dirty="0" smtClean="0"/>
              <a:t>(</a:t>
            </a:r>
            <a:r>
              <a:rPr lang="ko-KR" altLang="en-US" sz="900" dirty="0" smtClean="0"/>
              <a:t>설명을 위해 간소화한 예시입니다</a:t>
            </a:r>
            <a:r>
              <a:rPr lang="en-US" altLang="ko-KR" sz="900" dirty="0" smtClean="0"/>
              <a:t>.)</a:t>
            </a:r>
            <a:endParaRPr lang="ko-KR" altLang="en-US" sz="1200" dirty="0"/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/>
          <a:srcRect l="10525" t="36526" r="8132" b="37527"/>
          <a:stretch/>
        </p:blipFill>
        <p:spPr>
          <a:xfrm>
            <a:off x="5171074" y="5751006"/>
            <a:ext cx="1557868" cy="635001"/>
          </a:xfrm>
          <a:prstGeom prst="rect">
            <a:avLst/>
          </a:prstGeom>
        </p:spPr>
      </p:pic>
      <p:sp>
        <p:nvSpPr>
          <p:cNvPr id="5" name="자유형 4"/>
          <p:cNvSpPr/>
          <p:nvPr/>
        </p:nvSpPr>
        <p:spPr>
          <a:xfrm>
            <a:off x="5274731" y="5858937"/>
            <a:ext cx="186267" cy="177800"/>
          </a:xfrm>
          <a:custGeom>
            <a:avLst/>
            <a:gdLst>
              <a:gd name="connsiteX0" fmla="*/ 93133 w 186267"/>
              <a:gd name="connsiteY0" fmla="*/ 0 h 177800"/>
              <a:gd name="connsiteX1" fmla="*/ 25400 w 186267"/>
              <a:gd name="connsiteY1" fmla="*/ 42333 h 177800"/>
              <a:gd name="connsiteX2" fmla="*/ 16933 w 186267"/>
              <a:gd name="connsiteY2" fmla="*/ 76200 h 177800"/>
              <a:gd name="connsiteX3" fmla="*/ 0 w 186267"/>
              <a:gd name="connsiteY3" fmla="*/ 110066 h 177800"/>
              <a:gd name="connsiteX4" fmla="*/ 59267 w 186267"/>
              <a:gd name="connsiteY4" fmla="*/ 143933 h 177800"/>
              <a:gd name="connsiteX5" fmla="*/ 127000 w 186267"/>
              <a:gd name="connsiteY5" fmla="*/ 160866 h 177800"/>
              <a:gd name="connsiteX6" fmla="*/ 186267 w 186267"/>
              <a:gd name="connsiteY6" fmla="*/ 177800 h 177800"/>
              <a:gd name="connsiteX7" fmla="*/ 143933 w 186267"/>
              <a:gd name="connsiteY7" fmla="*/ 8466 h 177800"/>
              <a:gd name="connsiteX8" fmla="*/ 143933 w 186267"/>
              <a:gd name="connsiteY8" fmla="*/ 8466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6267" h="177800">
                <a:moveTo>
                  <a:pt x="93133" y="0"/>
                </a:moveTo>
                <a:lnTo>
                  <a:pt x="25400" y="42333"/>
                </a:lnTo>
                <a:lnTo>
                  <a:pt x="16933" y="76200"/>
                </a:lnTo>
                <a:lnTo>
                  <a:pt x="0" y="110066"/>
                </a:lnTo>
                <a:lnTo>
                  <a:pt x="59267" y="143933"/>
                </a:lnTo>
                <a:lnTo>
                  <a:pt x="127000" y="160866"/>
                </a:lnTo>
                <a:lnTo>
                  <a:pt x="186267" y="177800"/>
                </a:lnTo>
                <a:lnTo>
                  <a:pt x="143933" y="8466"/>
                </a:lnTo>
                <a:lnTo>
                  <a:pt x="143933" y="8466"/>
                </a:lnTo>
              </a:path>
            </a:pathLst>
          </a:cu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6045198" y="5765803"/>
            <a:ext cx="609600" cy="321734"/>
          </a:xfrm>
          <a:custGeom>
            <a:avLst/>
            <a:gdLst>
              <a:gd name="connsiteX0" fmla="*/ 0 w 609600"/>
              <a:gd name="connsiteY0" fmla="*/ 0 h 321734"/>
              <a:gd name="connsiteX1" fmla="*/ 118533 w 609600"/>
              <a:gd name="connsiteY1" fmla="*/ 321734 h 321734"/>
              <a:gd name="connsiteX2" fmla="*/ 321733 w 609600"/>
              <a:gd name="connsiteY2" fmla="*/ 296334 h 321734"/>
              <a:gd name="connsiteX3" fmla="*/ 448733 w 609600"/>
              <a:gd name="connsiteY3" fmla="*/ 254000 h 321734"/>
              <a:gd name="connsiteX4" fmla="*/ 516466 w 609600"/>
              <a:gd name="connsiteY4" fmla="*/ 245534 h 321734"/>
              <a:gd name="connsiteX5" fmla="*/ 575733 w 609600"/>
              <a:gd name="connsiteY5" fmla="*/ 220134 h 321734"/>
              <a:gd name="connsiteX6" fmla="*/ 609600 w 609600"/>
              <a:gd name="connsiteY6" fmla="*/ 169334 h 321734"/>
              <a:gd name="connsiteX7" fmla="*/ 550333 w 609600"/>
              <a:gd name="connsiteY7" fmla="*/ 127000 h 321734"/>
              <a:gd name="connsiteX8" fmla="*/ 482600 w 609600"/>
              <a:gd name="connsiteY8" fmla="*/ 84667 h 321734"/>
              <a:gd name="connsiteX9" fmla="*/ 364066 w 609600"/>
              <a:gd name="connsiteY9" fmla="*/ 59267 h 321734"/>
              <a:gd name="connsiteX10" fmla="*/ 245533 w 609600"/>
              <a:gd name="connsiteY10" fmla="*/ 25400 h 321734"/>
              <a:gd name="connsiteX11" fmla="*/ 118533 w 609600"/>
              <a:gd name="connsiteY11" fmla="*/ 25400 h 321734"/>
              <a:gd name="connsiteX12" fmla="*/ 0 w 609600"/>
              <a:gd name="connsiteY12" fmla="*/ 0 h 321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9600" h="321734">
                <a:moveTo>
                  <a:pt x="0" y="0"/>
                </a:moveTo>
                <a:lnTo>
                  <a:pt x="118533" y="321734"/>
                </a:lnTo>
                <a:lnTo>
                  <a:pt x="321733" y="296334"/>
                </a:lnTo>
                <a:lnTo>
                  <a:pt x="448733" y="254000"/>
                </a:lnTo>
                <a:lnTo>
                  <a:pt x="516466" y="245534"/>
                </a:lnTo>
                <a:lnTo>
                  <a:pt x="575733" y="220134"/>
                </a:lnTo>
                <a:lnTo>
                  <a:pt x="609600" y="169334"/>
                </a:lnTo>
                <a:lnTo>
                  <a:pt x="550333" y="127000"/>
                </a:lnTo>
                <a:lnTo>
                  <a:pt x="482600" y="84667"/>
                </a:lnTo>
                <a:lnTo>
                  <a:pt x="364066" y="59267"/>
                </a:lnTo>
                <a:lnTo>
                  <a:pt x="245533" y="25400"/>
                </a:lnTo>
                <a:lnTo>
                  <a:pt x="118533" y="25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227263" y="4803714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+</a:t>
            </a:r>
            <a:r>
              <a:rPr lang="en-US" altLang="ko-KR" dirty="0" smtClean="0"/>
              <a:t> 1.234 x 10</a:t>
            </a:r>
            <a:r>
              <a:rPr lang="en-US" altLang="ko-KR" baseline="30000" dirty="0" smtClean="0">
                <a:solidFill>
                  <a:srgbClr val="0066FF"/>
                </a:solidFill>
              </a:rPr>
              <a:t>-1</a:t>
            </a:r>
            <a:endParaRPr lang="ko-KR" altLang="en-US" baseline="30000" dirty="0">
              <a:solidFill>
                <a:srgbClr val="0066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202551" y="5398978"/>
            <a:ext cx="1326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0</a:t>
            </a:r>
            <a:r>
              <a:rPr lang="en-US" altLang="ko-KR" dirty="0" smtClean="0"/>
              <a:t>   1234    </a:t>
            </a:r>
            <a:r>
              <a:rPr lang="en-US" altLang="ko-KR" dirty="0" smtClean="0">
                <a:solidFill>
                  <a:srgbClr val="0066FF"/>
                </a:solidFill>
              </a:rPr>
              <a:t>-1</a:t>
            </a:r>
            <a:endParaRPr lang="ko-KR" altLang="en-US" baseline="30000" dirty="0">
              <a:solidFill>
                <a:srgbClr val="0066FF"/>
              </a:solidFill>
            </a:endParaRPr>
          </a:p>
        </p:txBody>
      </p:sp>
      <p:cxnSp>
        <p:nvCxnSpPr>
          <p:cNvPr id="23" name="직선 화살표 연결선 22"/>
          <p:cNvCxnSpPr/>
          <p:nvPr/>
        </p:nvCxnSpPr>
        <p:spPr>
          <a:xfrm>
            <a:off x="5342012" y="5143488"/>
            <a:ext cx="0" cy="29275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5773812" y="5143488"/>
            <a:ext cx="0" cy="29275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H="1">
            <a:off x="6341079" y="5080000"/>
            <a:ext cx="118988" cy="35624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98624" y="4121530"/>
            <a:ext cx="13003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-1234.0</a:t>
            </a:r>
            <a:endParaRPr lang="ko-KR" altLang="en-US" sz="2800" dirty="0"/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4"/>
          <a:srcRect l="10525" t="36526" r="8132" b="37527"/>
          <a:stretch/>
        </p:blipFill>
        <p:spPr>
          <a:xfrm>
            <a:off x="7210301" y="5751006"/>
            <a:ext cx="1557868" cy="635001"/>
          </a:xfrm>
          <a:prstGeom prst="rect">
            <a:avLst/>
          </a:prstGeom>
        </p:spPr>
      </p:pic>
      <p:sp>
        <p:nvSpPr>
          <p:cNvPr id="29" name="자유형 28"/>
          <p:cNvSpPr/>
          <p:nvPr/>
        </p:nvSpPr>
        <p:spPr>
          <a:xfrm>
            <a:off x="7313958" y="5858937"/>
            <a:ext cx="186267" cy="177800"/>
          </a:xfrm>
          <a:custGeom>
            <a:avLst/>
            <a:gdLst>
              <a:gd name="connsiteX0" fmla="*/ 93133 w 186267"/>
              <a:gd name="connsiteY0" fmla="*/ 0 h 177800"/>
              <a:gd name="connsiteX1" fmla="*/ 25400 w 186267"/>
              <a:gd name="connsiteY1" fmla="*/ 42333 h 177800"/>
              <a:gd name="connsiteX2" fmla="*/ 16933 w 186267"/>
              <a:gd name="connsiteY2" fmla="*/ 76200 h 177800"/>
              <a:gd name="connsiteX3" fmla="*/ 0 w 186267"/>
              <a:gd name="connsiteY3" fmla="*/ 110066 h 177800"/>
              <a:gd name="connsiteX4" fmla="*/ 59267 w 186267"/>
              <a:gd name="connsiteY4" fmla="*/ 143933 h 177800"/>
              <a:gd name="connsiteX5" fmla="*/ 127000 w 186267"/>
              <a:gd name="connsiteY5" fmla="*/ 160866 h 177800"/>
              <a:gd name="connsiteX6" fmla="*/ 186267 w 186267"/>
              <a:gd name="connsiteY6" fmla="*/ 177800 h 177800"/>
              <a:gd name="connsiteX7" fmla="*/ 143933 w 186267"/>
              <a:gd name="connsiteY7" fmla="*/ 8466 h 177800"/>
              <a:gd name="connsiteX8" fmla="*/ 143933 w 186267"/>
              <a:gd name="connsiteY8" fmla="*/ 8466 h 17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6267" h="177800">
                <a:moveTo>
                  <a:pt x="93133" y="0"/>
                </a:moveTo>
                <a:lnTo>
                  <a:pt x="25400" y="42333"/>
                </a:lnTo>
                <a:lnTo>
                  <a:pt x="16933" y="76200"/>
                </a:lnTo>
                <a:lnTo>
                  <a:pt x="0" y="110066"/>
                </a:lnTo>
                <a:lnTo>
                  <a:pt x="59267" y="143933"/>
                </a:lnTo>
                <a:lnTo>
                  <a:pt x="127000" y="160866"/>
                </a:lnTo>
                <a:lnTo>
                  <a:pt x="186267" y="177800"/>
                </a:lnTo>
                <a:lnTo>
                  <a:pt x="143933" y="8466"/>
                </a:lnTo>
                <a:lnTo>
                  <a:pt x="143933" y="8466"/>
                </a:lnTo>
              </a:path>
            </a:pathLst>
          </a:cu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자유형 29"/>
          <p:cNvSpPr/>
          <p:nvPr/>
        </p:nvSpPr>
        <p:spPr>
          <a:xfrm>
            <a:off x="8084425" y="5765803"/>
            <a:ext cx="609600" cy="321734"/>
          </a:xfrm>
          <a:custGeom>
            <a:avLst/>
            <a:gdLst>
              <a:gd name="connsiteX0" fmla="*/ 0 w 609600"/>
              <a:gd name="connsiteY0" fmla="*/ 0 h 321734"/>
              <a:gd name="connsiteX1" fmla="*/ 118533 w 609600"/>
              <a:gd name="connsiteY1" fmla="*/ 321734 h 321734"/>
              <a:gd name="connsiteX2" fmla="*/ 321733 w 609600"/>
              <a:gd name="connsiteY2" fmla="*/ 296334 h 321734"/>
              <a:gd name="connsiteX3" fmla="*/ 448733 w 609600"/>
              <a:gd name="connsiteY3" fmla="*/ 254000 h 321734"/>
              <a:gd name="connsiteX4" fmla="*/ 516466 w 609600"/>
              <a:gd name="connsiteY4" fmla="*/ 245534 h 321734"/>
              <a:gd name="connsiteX5" fmla="*/ 575733 w 609600"/>
              <a:gd name="connsiteY5" fmla="*/ 220134 h 321734"/>
              <a:gd name="connsiteX6" fmla="*/ 609600 w 609600"/>
              <a:gd name="connsiteY6" fmla="*/ 169334 h 321734"/>
              <a:gd name="connsiteX7" fmla="*/ 550333 w 609600"/>
              <a:gd name="connsiteY7" fmla="*/ 127000 h 321734"/>
              <a:gd name="connsiteX8" fmla="*/ 482600 w 609600"/>
              <a:gd name="connsiteY8" fmla="*/ 84667 h 321734"/>
              <a:gd name="connsiteX9" fmla="*/ 364066 w 609600"/>
              <a:gd name="connsiteY9" fmla="*/ 59267 h 321734"/>
              <a:gd name="connsiteX10" fmla="*/ 245533 w 609600"/>
              <a:gd name="connsiteY10" fmla="*/ 25400 h 321734"/>
              <a:gd name="connsiteX11" fmla="*/ 118533 w 609600"/>
              <a:gd name="connsiteY11" fmla="*/ 25400 h 321734"/>
              <a:gd name="connsiteX12" fmla="*/ 0 w 609600"/>
              <a:gd name="connsiteY12" fmla="*/ 0 h 321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9600" h="321734">
                <a:moveTo>
                  <a:pt x="0" y="0"/>
                </a:moveTo>
                <a:lnTo>
                  <a:pt x="118533" y="321734"/>
                </a:lnTo>
                <a:lnTo>
                  <a:pt x="321733" y="296334"/>
                </a:lnTo>
                <a:lnTo>
                  <a:pt x="448733" y="254000"/>
                </a:lnTo>
                <a:lnTo>
                  <a:pt x="516466" y="245534"/>
                </a:lnTo>
                <a:lnTo>
                  <a:pt x="575733" y="220134"/>
                </a:lnTo>
                <a:lnTo>
                  <a:pt x="609600" y="169334"/>
                </a:lnTo>
                <a:lnTo>
                  <a:pt x="550333" y="127000"/>
                </a:lnTo>
                <a:lnTo>
                  <a:pt x="482600" y="84667"/>
                </a:lnTo>
                <a:lnTo>
                  <a:pt x="364066" y="59267"/>
                </a:lnTo>
                <a:lnTo>
                  <a:pt x="245533" y="25400"/>
                </a:lnTo>
                <a:lnTo>
                  <a:pt x="118533" y="254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7266490" y="480371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- 1.234 x 10</a:t>
            </a:r>
            <a:r>
              <a:rPr lang="en-US" altLang="ko-KR" baseline="30000" dirty="0" smtClean="0">
                <a:solidFill>
                  <a:srgbClr val="0066FF"/>
                </a:solidFill>
              </a:rPr>
              <a:t>3</a:t>
            </a:r>
            <a:endParaRPr lang="ko-KR" altLang="en-US" baseline="30000" dirty="0">
              <a:solidFill>
                <a:srgbClr val="0066FF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241778" y="5398978"/>
            <a:ext cx="130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r>
              <a:rPr lang="en-US" altLang="ko-KR" dirty="0" smtClean="0"/>
              <a:t>   1234     </a:t>
            </a:r>
            <a:r>
              <a:rPr lang="en-US" altLang="ko-KR" dirty="0" smtClean="0">
                <a:solidFill>
                  <a:srgbClr val="0066FF"/>
                </a:solidFill>
              </a:rPr>
              <a:t>3</a:t>
            </a:r>
            <a:endParaRPr lang="ko-KR" altLang="en-US" baseline="30000" dirty="0">
              <a:solidFill>
                <a:srgbClr val="0066FF"/>
              </a:solidFill>
            </a:endParaRPr>
          </a:p>
        </p:txBody>
      </p:sp>
      <p:cxnSp>
        <p:nvCxnSpPr>
          <p:cNvPr id="33" name="직선 화살표 연결선 32"/>
          <p:cNvCxnSpPr>
            <a:stCxn id="27" idx="2"/>
            <a:endCxn id="31" idx="0"/>
          </p:cNvCxnSpPr>
          <p:nvPr/>
        </p:nvCxnSpPr>
        <p:spPr>
          <a:xfrm flipH="1">
            <a:off x="7942316" y="4644750"/>
            <a:ext cx="6486" cy="15896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>
            <a:off x="7381239" y="5143488"/>
            <a:ext cx="0" cy="29275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/>
          <p:cNvCxnSpPr/>
          <p:nvPr/>
        </p:nvCxnSpPr>
        <p:spPr>
          <a:xfrm>
            <a:off x="7813039" y="5143488"/>
            <a:ext cx="0" cy="292753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 flipH="1">
            <a:off x="8380306" y="5080000"/>
            <a:ext cx="118988" cy="35624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그룹 36"/>
          <p:cNvGrpSpPr/>
          <p:nvPr/>
        </p:nvGrpSpPr>
        <p:grpSpPr>
          <a:xfrm>
            <a:off x="6783966" y="1402463"/>
            <a:ext cx="1854871" cy="2220740"/>
            <a:chOff x="6806529" y="2505731"/>
            <a:chExt cx="1404408" cy="1681424"/>
          </a:xfrm>
        </p:grpSpPr>
        <p:pic>
          <p:nvPicPr>
            <p:cNvPr id="38" name="그림 37"/>
            <p:cNvPicPr>
              <a:picLocks noChangeAspect="1"/>
            </p:cNvPicPr>
            <p:nvPr/>
          </p:nvPicPr>
          <p:blipFill rotWithShape="1">
            <a:blip r:embed="rId5"/>
            <a:srcRect l="66746" t="9032" r="2941" b="12950"/>
            <a:stretch/>
          </p:blipFill>
          <p:spPr>
            <a:xfrm>
              <a:off x="6806529" y="2505731"/>
              <a:ext cx="1404408" cy="1681424"/>
            </a:xfrm>
            <a:prstGeom prst="rect">
              <a:avLst/>
            </a:prstGeom>
          </p:spPr>
        </p:pic>
        <p:sp>
          <p:nvSpPr>
            <p:cNvPr id="39" name="타원 38"/>
            <p:cNvSpPr/>
            <p:nvPr/>
          </p:nvSpPr>
          <p:spPr>
            <a:xfrm>
              <a:off x="7137400" y="2587254"/>
              <a:ext cx="971937" cy="6686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7236887" y="1622340"/>
            <a:ext cx="12361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err="1" smtClean="0"/>
              <a:t>실수형은</a:t>
            </a:r>
            <a:r>
              <a:rPr lang="ko-KR" altLang="en-US" sz="1000" dirty="0" smtClean="0"/>
              <a:t> 아</a:t>
            </a:r>
            <a:r>
              <a:rPr lang="en-US" altLang="ko-KR" sz="1000" dirty="0" smtClean="0"/>
              <a:t>~</a:t>
            </a:r>
            <a:r>
              <a:rPr lang="ko-KR" altLang="en-US" sz="1000" dirty="0" smtClean="0"/>
              <a:t>주 </a:t>
            </a:r>
            <a:r>
              <a:rPr lang="ko-KR" altLang="en-US" sz="1000" dirty="0" err="1" smtClean="0"/>
              <a:t>큰수를</a:t>
            </a:r>
            <a:r>
              <a:rPr lang="ko-KR" altLang="en-US" sz="1000" dirty="0" smtClean="0"/>
              <a:t> 다룰 수 있게 하기 위해서 공간을 </a:t>
            </a:r>
            <a:r>
              <a:rPr lang="en-US" altLang="ko-KR" sz="1000" dirty="0" smtClean="0"/>
              <a:t>3</a:t>
            </a:r>
            <a:r>
              <a:rPr lang="ko-KR" altLang="en-US" sz="1000" dirty="0" smtClean="0"/>
              <a:t>개로 나눠요</a:t>
            </a:r>
            <a:endParaRPr lang="ko-KR" altLang="en-US" sz="1000" dirty="0"/>
          </a:p>
        </p:txBody>
      </p:sp>
      <p:cxnSp>
        <p:nvCxnSpPr>
          <p:cNvPr id="44" name="직선 화살표 연결선 43"/>
          <p:cNvCxnSpPr/>
          <p:nvPr/>
        </p:nvCxnSpPr>
        <p:spPr>
          <a:xfrm flipH="1">
            <a:off x="5970864" y="4644750"/>
            <a:ext cx="6486" cy="15896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27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1617449" y="1989796"/>
            <a:ext cx="3518525" cy="1099334"/>
            <a:chOff x="1617449" y="1989796"/>
            <a:chExt cx="3518525" cy="1099334"/>
          </a:xfrm>
        </p:grpSpPr>
        <p:pic>
          <p:nvPicPr>
            <p:cNvPr id="11" name="그림 10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r="53531"/>
            <a:stretch/>
          </p:blipFill>
          <p:spPr>
            <a:xfrm>
              <a:off x="1617449" y="1989796"/>
              <a:ext cx="2217951" cy="1099334"/>
            </a:xfrm>
            <a:prstGeom prst="rect">
              <a:avLst/>
            </a:prstGeom>
          </p:spPr>
        </p:pic>
        <p:pic>
          <p:nvPicPr>
            <p:cNvPr id="12" name="그림 11"/>
            <p:cNvPicPr>
              <a:picLocks noChangeAspect="1"/>
            </p:cNvPicPr>
            <p:nvPr/>
          </p:nvPicPr>
          <p:blipFill rotWithShape="1">
            <a:blip r:embed="rId2"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 l="70080" r="3667"/>
            <a:stretch/>
          </p:blipFill>
          <p:spPr>
            <a:xfrm>
              <a:off x="3882908" y="1989796"/>
              <a:ext cx="1253066" cy="1099334"/>
            </a:xfrm>
            <a:prstGeom prst="rect">
              <a:avLst/>
            </a:prstGeom>
          </p:spPr>
        </p:pic>
      </p:grpSp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5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메모리 그릇의 종류</a:t>
            </a:r>
            <a:r>
              <a:rPr lang="en-US" altLang="ko-KR" dirty="0" smtClean="0"/>
              <a:t>(4) – </a:t>
            </a:r>
            <a:r>
              <a:rPr lang="ko-KR" altLang="en-US" dirty="0" smtClean="0"/>
              <a:t>참</a:t>
            </a:r>
            <a:r>
              <a:rPr lang="en-US" altLang="ko-KR" dirty="0"/>
              <a:t>∙</a:t>
            </a:r>
            <a:r>
              <a:rPr lang="ko-KR" altLang="en-US" dirty="0" err="1" smtClean="0"/>
              <a:t>거짓형</a:t>
            </a:r>
            <a:r>
              <a:rPr lang="ko-KR" altLang="en-US" dirty="0" smtClean="0"/>
              <a:t> </a:t>
            </a:r>
            <a:r>
              <a:rPr lang="en-US" altLang="ko-KR" dirty="0" smtClean="0"/>
              <a:t>(Boolean, Bool)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041119" y="2176515"/>
            <a:ext cx="421461" cy="745066"/>
          </a:xfrm>
          <a:prstGeom prst="round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7" name="그룹 36"/>
          <p:cNvGrpSpPr/>
          <p:nvPr/>
        </p:nvGrpSpPr>
        <p:grpSpPr>
          <a:xfrm>
            <a:off x="6783966" y="1402463"/>
            <a:ext cx="1854871" cy="2220740"/>
            <a:chOff x="6806529" y="2505731"/>
            <a:chExt cx="1404408" cy="1681424"/>
          </a:xfrm>
        </p:grpSpPr>
        <p:pic>
          <p:nvPicPr>
            <p:cNvPr id="38" name="그림 37"/>
            <p:cNvPicPr>
              <a:picLocks noChangeAspect="1"/>
            </p:cNvPicPr>
            <p:nvPr/>
          </p:nvPicPr>
          <p:blipFill rotWithShape="1">
            <a:blip r:embed="rId4"/>
            <a:srcRect l="66746" t="9032" r="2941" b="12950"/>
            <a:stretch/>
          </p:blipFill>
          <p:spPr>
            <a:xfrm>
              <a:off x="6806529" y="2505731"/>
              <a:ext cx="1404408" cy="1681424"/>
            </a:xfrm>
            <a:prstGeom prst="rect">
              <a:avLst/>
            </a:prstGeom>
          </p:spPr>
        </p:pic>
        <p:sp>
          <p:nvSpPr>
            <p:cNvPr id="39" name="타원 38"/>
            <p:cNvSpPr/>
            <p:nvPr/>
          </p:nvSpPr>
          <p:spPr>
            <a:xfrm>
              <a:off x="7137400" y="2587254"/>
              <a:ext cx="971937" cy="6686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7236887" y="1613873"/>
            <a:ext cx="12361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 smtClean="0"/>
              <a:t>참</a:t>
            </a:r>
            <a:r>
              <a:rPr lang="en-US" altLang="ko-KR" sz="1000" dirty="0" smtClean="0"/>
              <a:t>/</a:t>
            </a:r>
            <a:r>
              <a:rPr lang="ko-KR" altLang="en-US" sz="1000" dirty="0" err="1" smtClean="0"/>
              <a:t>거짓형은</a:t>
            </a:r>
            <a:r>
              <a:rPr lang="ko-KR" altLang="en-US" sz="1000" dirty="0" smtClean="0"/>
              <a:t> 컴퓨터가 </a:t>
            </a:r>
            <a:r>
              <a:rPr lang="en-US" altLang="ko-KR" sz="1000" dirty="0" smtClean="0"/>
              <a:t>3</a:t>
            </a:r>
            <a:r>
              <a:rPr lang="ko-KR" altLang="en-US" sz="1000" dirty="0" smtClean="0"/>
              <a:t>장에서 배울 조건을 판단할 때 유용하게 </a:t>
            </a:r>
            <a:r>
              <a:rPr lang="ko-KR" altLang="en-US" sz="1000" dirty="0" smtClean="0"/>
              <a:t>사용돼요</a:t>
            </a:r>
            <a:endParaRPr lang="ko-KR" altLang="en-US" sz="10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5"/>
          <a:srcRect r="49463"/>
          <a:stretch/>
        </p:blipFill>
        <p:spPr>
          <a:xfrm>
            <a:off x="5990295" y="3690262"/>
            <a:ext cx="2493183" cy="1431769"/>
          </a:xfrm>
          <a:prstGeom prst="rect">
            <a:avLst/>
          </a:prstGeom>
        </p:spPr>
      </p:pic>
      <p:pic>
        <p:nvPicPr>
          <p:cNvPr id="41" name="그림 40"/>
          <p:cNvPicPr>
            <a:picLocks noChangeAspect="1"/>
          </p:cNvPicPr>
          <p:nvPr/>
        </p:nvPicPr>
        <p:blipFill rotWithShape="1">
          <a:blip r:embed="rId5"/>
          <a:srcRect l="4322" r="83803"/>
          <a:stretch/>
        </p:blipFill>
        <p:spPr>
          <a:xfrm>
            <a:off x="1595398" y="3623203"/>
            <a:ext cx="867182" cy="2119474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5"/>
          <a:srcRect l="52254"/>
          <a:stretch/>
        </p:blipFill>
        <p:spPr>
          <a:xfrm>
            <a:off x="6197478" y="5026792"/>
            <a:ext cx="2355511" cy="1431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383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6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메모리 책상 위에 그릇을 놓아보겠습니다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839739" y="1975174"/>
            <a:ext cx="5466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문자형 그릇 사이즈로 이름은 </a:t>
            </a:r>
            <a:r>
              <a:rPr lang="en-US" altLang="ko-KR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ABC</a:t>
            </a:r>
            <a:r>
              <a:rPr lang="ko-KR" altLang="en-US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로 해주시고요</a:t>
            </a:r>
            <a:r>
              <a:rPr lang="en-US" altLang="ko-KR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, </a:t>
            </a:r>
            <a:r>
              <a:rPr lang="ko-KR" altLang="en-US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그릇 안에는 </a:t>
            </a:r>
            <a:r>
              <a:rPr lang="en-US" altLang="ko-KR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'</a:t>
            </a:r>
            <a:r>
              <a:rPr lang="ko-KR" altLang="en-US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가</a:t>
            </a:r>
            <a:r>
              <a:rPr lang="en-US" altLang="ko-KR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'</a:t>
            </a:r>
            <a:r>
              <a:rPr lang="ko-KR" altLang="en-US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를 넣어서 책상 위에 올려주세요</a:t>
            </a:r>
            <a:r>
              <a:rPr lang="en-US" altLang="ko-KR" dirty="0" smtClean="0">
                <a:latin typeface="HY엽서L" panose="02030600000101010101" pitchFamily="18" charset="-127"/>
                <a:ea typeface="HY엽서L" panose="02030600000101010101" pitchFamily="18" charset="-127"/>
              </a:rPr>
              <a:t>!</a:t>
            </a:r>
            <a:endParaRPr lang="ko-KR" altLang="en-US" dirty="0">
              <a:latin typeface="HY엽서L" panose="02030600000101010101" pitchFamily="18" charset="-127"/>
              <a:ea typeface="HY엽서L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200" y="3124654"/>
            <a:ext cx="3663600" cy="12804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3043" y="4452370"/>
            <a:ext cx="4097913" cy="94270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r="48021"/>
          <a:stretch/>
        </p:blipFill>
        <p:spPr>
          <a:xfrm>
            <a:off x="6855750" y="3764854"/>
            <a:ext cx="2279784" cy="1564934"/>
          </a:xfrm>
          <a:prstGeom prst="rect">
            <a:avLst/>
          </a:prstGeom>
        </p:spPr>
      </p:pic>
      <p:sp>
        <p:nvSpPr>
          <p:cNvPr id="13" name="직사각형 12"/>
          <p:cNvSpPr/>
          <p:nvPr/>
        </p:nvSpPr>
        <p:spPr>
          <a:xfrm>
            <a:off x="7545209" y="4631989"/>
            <a:ext cx="650525" cy="194012"/>
          </a:xfrm>
          <a:prstGeom prst="rect">
            <a:avLst/>
          </a:prstGeom>
          <a:solidFill>
            <a:srgbClr val="E5DD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ABC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545208" y="3879414"/>
            <a:ext cx="650525" cy="319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smtClean="0">
                <a:solidFill>
                  <a:schemeClr val="tx1"/>
                </a:solidFill>
              </a:rPr>
              <a:t>‘</a:t>
            </a:r>
            <a:r>
              <a:rPr lang="ko-KR" altLang="en-US" sz="1200" dirty="0" smtClean="0">
                <a:solidFill>
                  <a:schemeClr val="tx1"/>
                </a:solidFill>
              </a:rPr>
              <a:t>가</a:t>
            </a:r>
            <a:r>
              <a:rPr lang="en-US" altLang="ko-KR" sz="1200" dirty="0" smtClean="0">
                <a:solidFill>
                  <a:schemeClr val="tx1"/>
                </a:solidFill>
              </a:rPr>
              <a:t>’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60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7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메모리 책상 위에 여러 가지 그릇을 놓아보겠습니다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6053" y="1616119"/>
            <a:ext cx="5129041" cy="1444007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3443" y="2911342"/>
            <a:ext cx="4894261" cy="119051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9263" y="4090106"/>
            <a:ext cx="5002621" cy="1176934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6053" y="5143789"/>
            <a:ext cx="4930381" cy="130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82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8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실제 변수형은 더 다양하게 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499" y="2143267"/>
            <a:ext cx="7095001" cy="362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995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9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] </a:t>
            </a:r>
            <a:r>
              <a:rPr lang="ko-KR" altLang="en-US" dirty="0" smtClean="0"/>
              <a:t>메모리 책상에 그릇 올려보기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075833"/>
            <a:ext cx="3046966" cy="161821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6966" y="2198021"/>
            <a:ext cx="5994494" cy="378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06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10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사람을 위해 특별히 제작된 특수 메모리 그릇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문자열 형 </a:t>
            </a:r>
            <a:r>
              <a:rPr lang="en-US" altLang="ko-KR" dirty="0" smtClean="0"/>
              <a:t>(String)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716" y="2486245"/>
            <a:ext cx="7533601" cy="3039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04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1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rgbClr val="080808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28650" y="357718"/>
            <a:ext cx="9380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/>
              <a:t>0</a:t>
            </a:r>
            <a:r>
              <a:rPr lang="en-US" altLang="ko-KR" sz="7200" dirty="0" smtClean="0"/>
              <a:t>2</a:t>
            </a:r>
            <a:endParaRPr lang="ko-KR" alt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628650" y="1390650"/>
            <a:ext cx="15071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latin typeface="+mj-ea"/>
                <a:ea typeface="+mj-ea"/>
              </a:rPr>
              <a:t>교재 </a:t>
            </a:r>
            <a:r>
              <a:rPr lang="en-US" altLang="ko-KR" sz="1600" dirty="0" smtClean="0">
                <a:latin typeface="+mj-ea"/>
                <a:ea typeface="+mj-ea"/>
              </a:rPr>
              <a:t>P.60~103</a:t>
            </a:r>
            <a:endParaRPr lang="ko-KR" altLang="en-US" sz="1000" dirty="0">
              <a:latin typeface="+mj-ea"/>
              <a:ea typeface="+mj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91100" y="447675"/>
            <a:ext cx="2762295" cy="57246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사람과 코딩의 공통점은</a:t>
            </a:r>
            <a:r>
              <a:rPr lang="en-US" altLang="ko-KR" dirty="0">
                <a:solidFill>
                  <a:schemeClr val="bg1"/>
                </a:solidFill>
                <a:latin typeface="+mj-ea"/>
                <a:ea typeface="+mj-ea"/>
              </a:rPr>
              <a:t>?</a:t>
            </a:r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1200" dirty="0" smtClean="0">
                <a:solidFill>
                  <a:schemeClr val="bg1"/>
                </a:solidFill>
                <a:latin typeface="+mj-ea"/>
                <a:ea typeface="+mj-ea"/>
              </a:rPr>
              <a:t>교재 </a:t>
            </a:r>
            <a:r>
              <a:rPr lang="en-US" altLang="ko-KR" sz="1200" dirty="0" smtClean="0">
                <a:solidFill>
                  <a:schemeClr val="bg1"/>
                </a:solidFill>
                <a:latin typeface="+mj-ea"/>
                <a:ea typeface="+mj-ea"/>
              </a:rPr>
              <a:t>P.60~61</a:t>
            </a:r>
          </a:p>
          <a:p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컴퓨터 기억공간의 종류</a:t>
            </a:r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1200" dirty="0" smtClean="0">
                <a:solidFill>
                  <a:schemeClr val="bg1"/>
                </a:solidFill>
                <a:latin typeface="+mj-ea"/>
                <a:ea typeface="+mj-ea"/>
              </a:rPr>
              <a:t>교재 </a:t>
            </a:r>
            <a:r>
              <a:rPr lang="en-US" altLang="ko-KR" sz="1200" dirty="0" smtClean="0">
                <a:solidFill>
                  <a:schemeClr val="bg1"/>
                </a:solidFill>
                <a:latin typeface="+mj-ea"/>
                <a:ea typeface="+mj-ea"/>
              </a:rPr>
              <a:t>P.62~68</a:t>
            </a:r>
          </a:p>
          <a:p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dirty="0">
              <a:solidFill>
                <a:schemeClr val="bg1"/>
              </a:solidFill>
              <a:latin typeface="+mj-ea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+mj-ea"/>
              </a:rPr>
              <a:t>컴퓨터가 </a:t>
            </a:r>
            <a:r>
              <a:rPr lang="ko-KR" altLang="en-US" dirty="0" smtClean="0">
                <a:solidFill>
                  <a:schemeClr val="bg1"/>
                </a:solidFill>
                <a:latin typeface="+mj-ea"/>
              </a:rPr>
              <a:t>기억하는 방법</a:t>
            </a:r>
            <a:endParaRPr lang="en-US" altLang="ko-KR" dirty="0">
              <a:solidFill>
                <a:schemeClr val="bg1"/>
              </a:solidFill>
              <a:latin typeface="+mj-ea"/>
            </a:endParaRPr>
          </a:p>
          <a:p>
            <a:r>
              <a:rPr lang="ko-KR" altLang="en-US" sz="1200" dirty="0">
                <a:solidFill>
                  <a:schemeClr val="bg1"/>
                </a:solidFill>
                <a:latin typeface="+mj-ea"/>
              </a:rPr>
              <a:t>교재 </a:t>
            </a:r>
            <a:r>
              <a:rPr lang="en-US" altLang="ko-KR" sz="1200" dirty="0" smtClean="0">
                <a:solidFill>
                  <a:schemeClr val="bg1"/>
                </a:solidFill>
                <a:latin typeface="+mj-ea"/>
              </a:rPr>
              <a:t>P.69~82</a:t>
            </a:r>
            <a:endParaRPr lang="en-US" altLang="ko-KR" sz="1200" dirty="0">
              <a:solidFill>
                <a:schemeClr val="bg1"/>
              </a:solidFill>
              <a:latin typeface="+mj-ea"/>
            </a:endParaRPr>
          </a:p>
          <a:p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컴퓨터가 행동하는 방법</a:t>
            </a:r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1200" dirty="0" smtClean="0">
                <a:solidFill>
                  <a:schemeClr val="bg1"/>
                </a:solidFill>
                <a:latin typeface="+mj-ea"/>
                <a:ea typeface="+mj-ea"/>
              </a:rPr>
              <a:t>교재 </a:t>
            </a:r>
            <a:r>
              <a:rPr lang="en-US" altLang="ko-KR" sz="1200" dirty="0" smtClean="0">
                <a:solidFill>
                  <a:schemeClr val="bg1"/>
                </a:solidFill>
                <a:latin typeface="+mj-ea"/>
                <a:ea typeface="+mj-ea"/>
              </a:rPr>
              <a:t>P.83~91</a:t>
            </a:r>
          </a:p>
          <a:p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endParaRPr lang="en-US" altLang="ko-KR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dirty="0" smtClean="0">
                <a:solidFill>
                  <a:schemeClr val="bg1"/>
                </a:solidFill>
                <a:latin typeface="+mj-ea"/>
                <a:ea typeface="+mj-ea"/>
              </a:rPr>
              <a:t>진짜 코딩 해보기</a:t>
            </a:r>
            <a:endParaRPr lang="en-US" altLang="ko-KR" dirty="0" smtClean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lang="ko-KR" altLang="en-US" sz="1200" dirty="0" smtClean="0">
                <a:solidFill>
                  <a:schemeClr val="bg1"/>
                </a:solidFill>
                <a:latin typeface="+mj-ea"/>
                <a:ea typeface="+mj-ea"/>
              </a:rPr>
              <a:t>교재 </a:t>
            </a:r>
            <a:r>
              <a:rPr lang="en-US" altLang="ko-KR" sz="1200" dirty="0" smtClean="0">
                <a:solidFill>
                  <a:schemeClr val="bg1"/>
                </a:solidFill>
                <a:latin typeface="+mj-ea"/>
                <a:ea typeface="+mj-ea"/>
              </a:rPr>
              <a:t>P.92~100</a:t>
            </a:r>
          </a:p>
          <a:p>
            <a:endParaRPr lang="en-US" altLang="ko-KR" sz="1200" dirty="0">
              <a:solidFill>
                <a:schemeClr val="bg1"/>
              </a:solidFill>
              <a:latin typeface="+mj-ea"/>
              <a:ea typeface="+mj-ea"/>
            </a:endParaRPr>
          </a:p>
          <a:p>
            <a:pPr lvl="0"/>
            <a:endParaRPr lang="en-US" altLang="ko-KR" dirty="0">
              <a:solidFill>
                <a:prstClr val="white"/>
              </a:solidFill>
              <a:latin typeface="맑은 고딕" panose="020B0503020000020004" pitchFamily="50" charset="-127"/>
            </a:endParaRPr>
          </a:p>
          <a:p>
            <a:pPr lvl="0"/>
            <a:r>
              <a:rPr lang="en-US" altLang="ko-KR" dirty="0" smtClean="0">
                <a:solidFill>
                  <a:prstClr val="white"/>
                </a:solidFill>
                <a:latin typeface="맑은 고딕" panose="020B0503020000020004" pitchFamily="50" charset="-127"/>
              </a:rPr>
              <a:t>Build, IDE, SDK?</a:t>
            </a:r>
            <a:endParaRPr lang="en-US" altLang="ko-KR" dirty="0">
              <a:solidFill>
                <a:prstClr val="white"/>
              </a:solidFill>
              <a:latin typeface="맑은 고딕" panose="020B0503020000020004" pitchFamily="50" charset="-127"/>
            </a:endParaRPr>
          </a:p>
          <a:p>
            <a:pPr lvl="0"/>
            <a:r>
              <a:rPr lang="ko-KR" altLang="en-US" sz="1200" dirty="0">
                <a:solidFill>
                  <a:prstClr val="white"/>
                </a:solidFill>
                <a:latin typeface="맑은 고딕" panose="020B0503020000020004" pitchFamily="50" charset="-127"/>
              </a:rPr>
              <a:t>교재 </a:t>
            </a:r>
            <a:r>
              <a:rPr lang="en-US" altLang="ko-KR" sz="1200" dirty="0" smtClean="0">
                <a:solidFill>
                  <a:prstClr val="white"/>
                </a:solidFill>
                <a:latin typeface="맑은 고딕" panose="020B0503020000020004" pitchFamily="50" charset="-127"/>
              </a:rPr>
              <a:t>P.101~103</a:t>
            </a:r>
            <a:endParaRPr lang="en-US" altLang="ko-KR" sz="1200" dirty="0">
              <a:solidFill>
                <a:prstClr val="white"/>
              </a:solidFill>
              <a:latin typeface="맑은 고딕" panose="020B0503020000020004" pitchFamily="50" charset="-127"/>
            </a:endParaRPr>
          </a:p>
          <a:p>
            <a:endParaRPr lang="en-US" altLang="ko-KR" sz="1200" dirty="0" smtClean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직각 삼각형 10"/>
          <p:cNvSpPr/>
          <p:nvPr/>
        </p:nvSpPr>
        <p:spPr>
          <a:xfrm flipH="1">
            <a:off x="8572500" y="6286500"/>
            <a:ext cx="571500" cy="571500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각 삼각형 11"/>
          <p:cNvSpPr/>
          <p:nvPr/>
        </p:nvSpPr>
        <p:spPr>
          <a:xfrm rot="-10800000" flipH="1">
            <a:off x="8572500" y="6286500"/>
            <a:ext cx="571500" cy="571500"/>
          </a:xfrm>
          <a:prstGeom prst="rtTriangle">
            <a:avLst/>
          </a:prstGeom>
          <a:solidFill>
            <a:srgbClr val="0808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3444" r="873" b="1229"/>
          <a:stretch/>
        </p:blipFill>
        <p:spPr bwMode="auto">
          <a:xfrm rot="2620310">
            <a:off x="-794768" y="3483510"/>
            <a:ext cx="3763167" cy="4353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492064" y="744319"/>
            <a:ext cx="24587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컴퓨터는 어떻게 기억하고 행동할까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243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11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문자</a:t>
            </a:r>
            <a:r>
              <a:rPr lang="en-US" altLang="ko-KR" dirty="0" smtClean="0"/>
              <a:t>(Character, char)</a:t>
            </a:r>
            <a:r>
              <a:rPr lang="ko-KR" altLang="en-US" dirty="0" smtClean="0"/>
              <a:t>형 </a:t>
            </a:r>
            <a:r>
              <a:rPr lang="en-US" altLang="ko-KR" dirty="0" smtClean="0"/>
              <a:t>vs </a:t>
            </a:r>
            <a:r>
              <a:rPr lang="ko-KR" altLang="en-US" dirty="0" smtClean="0"/>
              <a:t>문자열</a:t>
            </a:r>
            <a:r>
              <a:rPr lang="en-US" altLang="ko-KR" dirty="0" smtClean="0"/>
              <a:t>(String)</a:t>
            </a:r>
            <a:r>
              <a:rPr lang="ko-KR" altLang="en-US" dirty="0" smtClean="0"/>
              <a:t>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표현의 차이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998" y="3065598"/>
            <a:ext cx="7766801" cy="159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2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12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문자</a:t>
            </a:r>
            <a:r>
              <a:rPr lang="en-US" altLang="ko-KR" dirty="0" smtClean="0"/>
              <a:t>(Character, char)</a:t>
            </a:r>
            <a:r>
              <a:rPr lang="ko-KR" altLang="en-US" dirty="0" smtClean="0"/>
              <a:t>형 </a:t>
            </a:r>
            <a:r>
              <a:rPr lang="en-US" altLang="ko-KR" dirty="0" smtClean="0"/>
              <a:t>vs </a:t>
            </a:r>
            <a:r>
              <a:rPr lang="ko-KR" altLang="en-US" dirty="0" smtClean="0"/>
              <a:t>문자열</a:t>
            </a:r>
            <a:r>
              <a:rPr lang="en-US" altLang="ko-KR" dirty="0" smtClean="0"/>
              <a:t>(String)</a:t>
            </a:r>
            <a:r>
              <a:rPr lang="ko-KR" altLang="en-US" dirty="0" smtClean="0"/>
              <a:t>형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다른 점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2769" y="2032570"/>
            <a:ext cx="3278462" cy="159020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673" y="4721896"/>
            <a:ext cx="7021972" cy="107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88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기억하는 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13</a:t>
            </a:r>
            <a:r>
              <a:rPr lang="en-US" altLang="ko-KR" sz="1200" dirty="0" smtClean="0">
                <a:solidFill>
                  <a:schemeClr val="tx1"/>
                </a:solidFill>
              </a:rPr>
              <a:t>/13  P.69~82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문자열</a:t>
            </a:r>
            <a:r>
              <a:rPr lang="en-US" altLang="ko-KR" dirty="0" smtClean="0"/>
              <a:t>(String)</a:t>
            </a:r>
            <a:r>
              <a:rPr lang="ko-KR" altLang="en-US" dirty="0" smtClean="0"/>
              <a:t>형 과 다른 변수형 비교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927" y="1838793"/>
            <a:ext cx="6431710" cy="186590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4718" y="4131816"/>
            <a:ext cx="6074127" cy="206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01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</a:t>
            </a:r>
            <a:r>
              <a:rPr lang="ko-KR" altLang="en-US" sz="2400" dirty="0" smtClean="0">
                <a:solidFill>
                  <a:schemeClr val="tx1"/>
                </a:solidFill>
              </a:rPr>
              <a:t>행동하는 </a:t>
            </a:r>
            <a:r>
              <a:rPr lang="ko-KR" altLang="en-US" sz="2400" dirty="0">
                <a:solidFill>
                  <a:schemeClr val="tx1"/>
                </a:solidFill>
              </a:rPr>
              <a:t>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</a:t>
            </a:r>
            <a:r>
              <a:rPr lang="en-US" altLang="ko-KR" sz="1200" dirty="0" smtClean="0">
                <a:solidFill>
                  <a:schemeClr val="tx1"/>
                </a:solidFill>
              </a:rPr>
              <a:t>/8  P.83~91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핫케이크를 만드는 행동을 생각해 보겠습니다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199" y="2065447"/>
            <a:ext cx="6759601" cy="406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52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</a:t>
            </a:r>
            <a:r>
              <a:rPr lang="ko-KR" altLang="en-US" sz="2400" dirty="0" smtClean="0">
                <a:solidFill>
                  <a:schemeClr val="tx1"/>
                </a:solidFill>
              </a:rPr>
              <a:t>행동하는 </a:t>
            </a:r>
            <a:r>
              <a:rPr lang="ko-KR" altLang="en-US" sz="2400" dirty="0">
                <a:solidFill>
                  <a:schemeClr val="tx1"/>
                </a:solidFill>
              </a:rPr>
              <a:t>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2</a:t>
            </a:r>
            <a:r>
              <a:rPr lang="en-US" altLang="ko-KR" sz="1200" dirty="0" smtClean="0">
                <a:solidFill>
                  <a:schemeClr val="tx1"/>
                </a:solidFill>
              </a:rPr>
              <a:t>/8  P.83~91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핫케이크를 만드는 행동을 코딩 형식으로 표현해 보겠습니다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499" y="2241400"/>
            <a:ext cx="7353001" cy="28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0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</a:t>
            </a:r>
            <a:r>
              <a:rPr lang="ko-KR" altLang="en-US" sz="2400" dirty="0" smtClean="0">
                <a:solidFill>
                  <a:schemeClr val="tx1"/>
                </a:solidFill>
              </a:rPr>
              <a:t>행동하는 </a:t>
            </a:r>
            <a:r>
              <a:rPr lang="ko-KR" altLang="en-US" sz="2400" dirty="0">
                <a:solidFill>
                  <a:schemeClr val="tx1"/>
                </a:solidFill>
              </a:rPr>
              <a:t>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3</a:t>
            </a:r>
            <a:r>
              <a:rPr lang="en-US" altLang="ko-KR" sz="1200" dirty="0" smtClean="0">
                <a:solidFill>
                  <a:schemeClr val="tx1"/>
                </a:solidFill>
              </a:rPr>
              <a:t>/8  P.83~91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핫케이크</a:t>
            </a:r>
            <a:r>
              <a:rPr lang="en-US" altLang="ko-KR" dirty="0" smtClean="0"/>
              <a:t> </a:t>
            </a:r>
            <a:r>
              <a:rPr lang="ko-KR" altLang="en-US" dirty="0" smtClean="0"/>
              <a:t>재료를 외부에서 어떻게 가져오는지 보겠습니다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099" y="2285300"/>
            <a:ext cx="6991801" cy="25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40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</a:t>
            </a:r>
            <a:r>
              <a:rPr lang="ko-KR" altLang="en-US" sz="2400" dirty="0" smtClean="0">
                <a:solidFill>
                  <a:schemeClr val="tx1"/>
                </a:solidFill>
              </a:rPr>
              <a:t>행동하는 </a:t>
            </a:r>
            <a:r>
              <a:rPr lang="ko-KR" altLang="en-US" sz="2400" dirty="0">
                <a:solidFill>
                  <a:schemeClr val="tx1"/>
                </a:solidFill>
              </a:rPr>
              <a:t>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4</a:t>
            </a:r>
            <a:r>
              <a:rPr lang="en-US" altLang="ko-KR" sz="1200" dirty="0" smtClean="0">
                <a:solidFill>
                  <a:schemeClr val="tx1"/>
                </a:solidFill>
              </a:rPr>
              <a:t>/8  P.83~91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핫케이크가 다 만들어지면 밖으로 보내야겠죠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599" y="1838793"/>
            <a:ext cx="7120801" cy="255433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l="2966" t="12059" r="2863"/>
          <a:stretch/>
        </p:blipFill>
        <p:spPr>
          <a:xfrm>
            <a:off x="4453466" y="3771225"/>
            <a:ext cx="4690531" cy="2434842"/>
          </a:xfrm>
          <a:prstGeom prst="roundRect">
            <a:avLst>
              <a:gd name="adj" fmla="val 12842"/>
            </a:avLst>
          </a:prstGeom>
        </p:spPr>
      </p:pic>
    </p:spTree>
    <p:extLst>
      <p:ext uri="{BB962C8B-B14F-4D97-AF65-F5344CB8AC3E}">
        <p14:creationId xmlns:p14="http://schemas.microsoft.com/office/powerpoint/2010/main" val="1678198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</a:t>
            </a:r>
            <a:r>
              <a:rPr lang="ko-KR" altLang="en-US" sz="2400" dirty="0" smtClean="0">
                <a:solidFill>
                  <a:schemeClr val="tx1"/>
                </a:solidFill>
              </a:rPr>
              <a:t>행동하는 </a:t>
            </a:r>
            <a:r>
              <a:rPr lang="ko-KR" altLang="en-US" sz="2400" dirty="0">
                <a:solidFill>
                  <a:schemeClr val="tx1"/>
                </a:solidFill>
              </a:rPr>
              <a:t>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5</a:t>
            </a:r>
            <a:r>
              <a:rPr lang="en-US" altLang="ko-KR" sz="1200" dirty="0" smtClean="0">
                <a:solidFill>
                  <a:schemeClr val="tx1"/>
                </a:solidFill>
              </a:rPr>
              <a:t>/8  P.83~91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실제로 </a:t>
            </a:r>
            <a:r>
              <a:rPr lang="ko-KR" altLang="en-US" dirty="0" err="1" smtClean="0"/>
              <a:t>메서드는</a:t>
            </a:r>
            <a:r>
              <a:rPr lang="ko-KR" altLang="en-US" dirty="0" smtClean="0"/>
              <a:t> 이렇게 생겼습니다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199" y="2387866"/>
            <a:ext cx="7275601" cy="208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014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</a:t>
            </a:r>
            <a:r>
              <a:rPr lang="ko-KR" altLang="en-US" sz="2400" dirty="0" smtClean="0">
                <a:solidFill>
                  <a:schemeClr val="tx1"/>
                </a:solidFill>
              </a:rPr>
              <a:t>행동하는 </a:t>
            </a:r>
            <a:r>
              <a:rPr lang="ko-KR" altLang="en-US" sz="2400" dirty="0">
                <a:solidFill>
                  <a:schemeClr val="tx1"/>
                </a:solidFill>
              </a:rPr>
              <a:t>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6</a:t>
            </a:r>
            <a:r>
              <a:rPr lang="en-US" altLang="ko-KR" sz="1200" dirty="0" smtClean="0">
                <a:solidFill>
                  <a:schemeClr val="tx1"/>
                </a:solidFill>
              </a:rPr>
              <a:t>/8  P.83~91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돌려줄 값이 없는 </a:t>
            </a:r>
            <a:r>
              <a:rPr lang="ko-KR" altLang="en-US" dirty="0" err="1" smtClean="0"/>
              <a:t>메서드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void </a:t>
            </a:r>
            <a:r>
              <a:rPr lang="ko-KR" altLang="en-US" dirty="0" smtClean="0"/>
              <a:t>이해하기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4768" y="1622754"/>
            <a:ext cx="5174463" cy="271272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757" y="4871630"/>
            <a:ext cx="2786933" cy="136579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1690" y="4335477"/>
            <a:ext cx="6057060" cy="214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083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</a:t>
            </a:r>
            <a:r>
              <a:rPr lang="ko-KR" altLang="en-US" sz="2400" dirty="0" smtClean="0">
                <a:solidFill>
                  <a:schemeClr val="tx1"/>
                </a:solidFill>
              </a:rPr>
              <a:t>행동하는 </a:t>
            </a:r>
            <a:r>
              <a:rPr lang="ko-KR" altLang="en-US" sz="2400" dirty="0">
                <a:solidFill>
                  <a:schemeClr val="tx1"/>
                </a:solidFill>
              </a:rPr>
              <a:t>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7</a:t>
            </a:r>
            <a:r>
              <a:rPr lang="en-US" altLang="ko-KR" sz="1200" dirty="0" smtClean="0">
                <a:solidFill>
                  <a:schemeClr val="tx1"/>
                </a:solidFill>
              </a:rPr>
              <a:t>/8  P.83~91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여러 </a:t>
            </a:r>
            <a:r>
              <a:rPr lang="ko-KR" altLang="en-US" dirty="0" err="1" smtClean="0"/>
              <a:t>메서드들</a:t>
            </a:r>
            <a:r>
              <a:rPr lang="ko-KR" altLang="en-US" dirty="0" smtClean="0"/>
              <a:t> 간에 주고받기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2099" y="1855240"/>
            <a:ext cx="6166201" cy="476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659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사람과 코딩의 공통점은</a:t>
            </a:r>
            <a:r>
              <a:rPr lang="en-US" altLang="ko-KR" sz="2400" dirty="0">
                <a:solidFill>
                  <a:schemeClr val="tx1"/>
                </a:solidFill>
              </a:rPr>
              <a:t>?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</a:t>
            </a:r>
            <a:r>
              <a:rPr lang="en-US" altLang="ko-KR" sz="1200" dirty="0" smtClean="0">
                <a:solidFill>
                  <a:schemeClr val="tx1"/>
                </a:solidFill>
              </a:rPr>
              <a:t>/2  P.60~61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사람의 특징을 두 가지로 구분해 볼까요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199" y="2311180"/>
            <a:ext cx="5727601" cy="356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1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컴퓨터가 </a:t>
            </a:r>
            <a:r>
              <a:rPr lang="ko-KR" altLang="en-US" sz="2400" dirty="0" smtClean="0">
                <a:solidFill>
                  <a:schemeClr val="tx1"/>
                </a:solidFill>
              </a:rPr>
              <a:t>행동하는 </a:t>
            </a:r>
            <a:r>
              <a:rPr lang="ko-KR" altLang="en-US" sz="2400" dirty="0">
                <a:solidFill>
                  <a:schemeClr val="tx1"/>
                </a:solidFill>
              </a:rPr>
              <a:t>방법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8</a:t>
            </a:r>
            <a:r>
              <a:rPr lang="en-US" altLang="ko-KR" sz="1200" dirty="0" smtClean="0">
                <a:solidFill>
                  <a:schemeClr val="tx1"/>
                </a:solidFill>
              </a:rPr>
              <a:t>/8  P.83~91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] </a:t>
            </a:r>
            <a:r>
              <a:rPr lang="ko-KR" altLang="en-US" dirty="0" err="1" smtClean="0"/>
              <a:t>메서드를</a:t>
            </a:r>
            <a:r>
              <a:rPr lang="ko-KR" altLang="en-US" dirty="0" smtClean="0"/>
              <a:t> 글로 써보기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166" y="1689321"/>
            <a:ext cx="5799667" cy="468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689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진짜 코딩 해보기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</a:t>
            </a:r>
            <a:r>
              <a:rPr lang="en-US" altLang="ko-KR" sz="1200" dirty="0" smtClean="0">
                <a:solidFill>
                  <a:schemeClr val="tx1"/>
                </a:solidFill>
              </a:rPr>
              <a:t>/5  P.92~100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798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원래는 아래와 같은 소프트웨어를 설치해야 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환경을 설정해야 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6901"/>
          <a:stretch/>
        </p:blipFill>
        <p:spPr>
          <a:xfrm>
            <a:off x="1532465" y="1601115"/>
            <a:ext cx="5923681" cy="249486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2799" y="4189404"/>
            <a:ext cx="3818401" cy="2338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39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진짜 코딩 해보기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2</a:t>
            </a:r>
            <a:r>
              <a:rPr lang="en-US" altLang="ko-KR" sz="1200" dirty="0" smtClean="0">
                <a:solidFill>
                  <a:schemeClr val="tx1"/>
                </a:solidFill>
              </a:rPr>
              <a:t>/5  P.92~100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798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하지만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온라인 코딩 학습 플랫폼을 활용해서 쉽게 실습하겠습니다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33" y="2516127"/>
            <a:ext cx="7353001" cy="269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88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진짜 코딩 해보기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3</a:t>
            </a:r>
            <a:r>
              <a:rPr lang="en-US" altLang="ko-KR" sz="1200" dirty="0" smtClean="0">
                <a:solidFill>
                  <a:schemeClr val="tx1"/>
                </a:solidFill>
              </a:rPr>
              <a:t>/5  P.92~100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798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실습 환경 들어가기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1852" t="16438" r="1760"/>
          <a:stretch/>
        </p:blipFill>
        <p:spPr>
          <a:xfrm>
            <a:off x="290336" y="1688576"/>
            <a:ext cx="5482271" cy="319937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l="1205" t="15353" r="22341" b="8569"/>
          <a:stretch/>
        </p:blipFill>
        <p:spPr>
          <a:xfrm>
            <a:off x="4223456" y="3232704"/>
            <a:ext cx="4920544" cy="331048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30"/>
          <a:stretch/>
        </p:blipFill>
        <p:spPr>
          <a:xfrm>
            <a:off x="1878930" y="3744947"/>
            <a:ext cx="755932" cy="1143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30"/>
          <a:stretch/>
        </p:blipFill>
        <p:spPr>
          <a:xfrm>
            <a:off x="6120730" y="5183061"/>
            <a:ext cx="755932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96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진짜 코딩 해보기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4</a:t>
            </a:r>
            <a:r>
              <a:rPr lang="en-US" altLang="ko-KR" sz="1200" dirty="0" smtClean="0">
                <a:solidFill>
                  <a:schemeClr val="tx1"/>
                </a:solidFill>
              </a:rPr>
              <a:t>/5  P.92~100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798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따라하기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3687"/>
          <a:stretch/>
        </p:blipFill>
        <p:spPr>
          <a:xfrm>
            <a:off x="204153" y="1728725"/>
            <a:ext cx="4762364" cy="2767075"/>
          </a:xfrm>
          <a:prstGeom prst="rect">
            <a:avLst/>
          </a:prstGeom>
        </p:spPr>
      </p:pic>
      <p:sp>
        <p:nvSpPr>
          <p:cNvPr id="12" name="모서리가 둥근 직사각형 11"/>
          <p:cNvSpPr/>
          <p:nvPr/>
        </p:nvSpPr>
        <p:spPr>
          <a:xfrm>
            <a:off x="1727200" y="4004733"/>
            <a:ext cx="3149600" cy="49106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630"/>
          <a:stretch/>
        </p:blipFill>
        <p:spPr>
          <a:xfrm>
            <a:off x="1658796" y="3755068"/>
            <a:ext cx="489889" cy="74073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4752" y="5466840"/>
            <a:ext cx="5254421" cy="85640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2737" y="4200195"/>
            <a:ext cx="4308600" cy="1021734"/>
          </a:xfrm>
          <a:prstGeom prst="roundRect">
            <a:avLst>
              <a:gd name="adj" fmla="val 13352"/>
            </a:avLst>
          </a:prstGeom>
          <a:ln w="28575"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56349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진짜 코딩 해보기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5</a:t>
            </a:r>
            <a:r>
              <a:rPr lang="en-US" altLang="ko-KR" sz="1200" dirty="0" smtClean="0">
                <a:solidFill>
                  <a:schemeClr val="tx1"/>
                </a:solidFill>
              </a:rPr>
              <a:t>/5  P.92~100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798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]</a:t>
            </a:r>
            <a:r>
              <a:rPr lang="ko-KR" altLang="en-US" dirty="0" smtClean="0"/>
              <a:t>변수 선언하기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2667" y="1709673"/>
            <a:ext cx="5644800" cy="477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07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1888067"/>
            <a:ext cx="9144000" cy="4309533"/>
          </a:xfrm>
          <a:prstGeom prst="rect">
            <a:avLst/>
          </a:prstGeom>
          <a:solidFill>
            <a:srgbClr val="E4E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</a:t>
            </a:r>
            <a:r>
              <a:rPr lang="en-US" altLang="ko-KR" sz="2400" dirty="0" smtClean="0">
                <a:solidFill>
                  <a:schemeClr val="tx1"/>
                </a:solidFill>
              </a:rPr>
              <a:t>Build, </a:t>
            </a:r>
            <a:r>
              <a:rPr lang="en-US" altLang="ko-KR" sz="2400" dirty="0" err="1" smtClean="0">
                <a:solidFill>
                  <a:schemeClr val="tx1"/>
                </a:solidFill>
              </a:rPr>
              <a:t>SDK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software</a:t>
            </a:r>
            <a:r>
              <a:rPr lang="en-US" altLang="ko-KR" sz="1000" dirty="0" smtClean="0">
                <a:solidFill>
                  <a:schemeClr val="tx1"/>
                </a:solidFill>
              </a:rPr>
              <a:t> development kit</a:t>
            </a:r>
            <a:r>
              <a:rPr lang="en-US" altLang="ko-KR" sz="2400" dirty="0" smtClean="0">
                <a:solidFill>
                  <a:schemeClr val="tx1"/>
                </a:solidFill>
              </a:rPr>
              <a:t> &amp; </a:t>
            </a:r>
            <a:r>
              <a:rPr lang="en-US" altLang="ko-KR" sz="2400" dirty="0" err="1" smtClean="0">
                <a:solidFill>
                  <a:schemeClr val="tx1"/>
                </a:solidFill>
              </a:rPr>
              <a:t>IDE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integrated</a:t>
            </a:r>
            <a:r>
              <a:rPr lang="en-US" altLang="ko-KR" sz="1000" dirty="0" smtClean="0">
                <a:solidFill>
                  <a:schemeClr val="tx1"/>
                </a:solidFill>
              </a:rPr>
              <a:t> development environment</a:t>
            </a:r>
            <a:r>
              <a:rPr lang="en-US" altLang="ko-KR" sz="2400" dirty="0" smtClean="0">
                <a:solidFill>
                  <a:schemeClr val="tx1"/>
                </a:solidFill>
              </a:rPr>
              <a:t> ?</a:t>
            </a:r>
            <a:endParaRPr lang="ko-KR" altLang="en-US" sz="2400" dirty="0">
              <a:solidFill>
                <a:schemeClr val="tx1"/>
              </a:solidFill>
            </a:endParaRP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</a:t>
            </a:r>
            <a:r>
              <a:rPr lang="en-US" altLang="ko-KR" sz="1200" dirty="0" smtClean="0">
                <a:solidFill>
                  <a:schemeClr val="tx1"/>
                </a:solidFill>
              </a:rPr>
              <a:t>/4  P.101~103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193040"/>
            <a:ext cx="798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어떻게 이렇게 큰 빌딩을 몇 년 안에 지을 수 있었을까요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102" y="2424497"/>
            <a:ext cx="5157795" cy="323667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29724" y="416983"/>
            <a:ext cx="17267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smtClean="0"/>
              <a:t>소프트웨어 개발 종합세트</a:t>
            </a:r>
            <a:endParaRPr lang="ko-KR" altLang="en-US" sz="1050"/>
          </a:p>
        </p:txBody>
      </p:sp>
      <p:sp>
        <p:nvSpPr>
          <p:cNvPr id="13" name="TextBox 12"/>
          <p:cNvSpPr txBox="1"/>
          <p:nvPr/>
        </p:nvSpPr>
        <p:spPr>
          <a:xfrm>
            <a:off x="4012657" y="416983"/>
            <a:ext cx="10534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smtClean="0"/>
              <a:t>통합 개발 환경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4037516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888067"/>
            <a:ext cx="9144000" cy="4309533"/>
          </a:xfrm>
          <a:prstGeom prst="rect">
            <a:avLst/>
          </a:prstGeom>
          <a:solidFill>
            <a:srgbClr val="E4E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798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어떤 게임이 만들기 더 어려웠을까요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t="50347"/>
          <a:stretch/>
        </p:blipFill>
        <p:spPr>
          <a:xfrm>
            <a:off x="4800601" y="2584673"/>
            <a:ext cx="3825796" cy="265668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rcRect t="527" b="48972"/>
          <a:stretch/>
        </p:blipFill>
        <p:spPr>
          <a:xfrm>
            <a:off x="650814" y="2584673"/>
            <a:ext cx="3825798" cy="2702041"/>
          </a:xfrm>
          <a:prstGeom prst="rect">
            <a:avLst/>
          </a:prstGeom>
        </p:spPr>
      </p:pic>
      <p:sp>
        <p:nvSpPr>
          <p:cNvPr id="12" name="한쪽 모서리가 둥근 사각형 11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</a:t>
            </a:r>
            <a:r>
              <a:rPr lang="en-US" altLang="ko-KR" sz="2400" dirty="0" smtClean="0">
                <a:solidFill>
                  <a:schemeClr val="tx1"/>
                </a:solidFill>
              </a:rPr>
              <a:t>Build, </a:t>
            </a:r>
            <a:r>
              <a:rPr lang="en-US" altLang="ko-KR" sz="2400" dirty="0" err="1" smtClean="0">
                <a:solidFill>
                  <a:schemeClr val="tx1"/>
                </a:solidFill>
              </a:rPr>
              <a:t>SDK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software</a:t>
            </a:r>
            <a:r>
              <a:rPr lang="en-US" altLang="ko-KR" sz="1000" dirty="0" smtClean="0">
                <a:solidFill>
                  <a:schemeClr val="tx1"/>
                </a:solidFill>
              </a:rPr>
              <a:t> development kit</a:t>
            </a:r>
            <a:r>
              <a:rPr lang="en-US" altLang="ko-KR" sz="2400" dirty="0" smtClean="0">
                <a:solidFill>
                  <a:schemeClr val="tx1"/>
                </a:solidFill>
              </a:rPr>
              <a:t> &amp; </a:t>
            </a:r>
            <a:r>
              <a:rPr lang="en-US" altLang="ko-KR" sz="2400" dirty="0" err="1" smtClean="0">
                <a:solidFill>
                  <a:schemeClr val="tx1"/>
                </a:solidFill>
              </a:rPr>
              <a:t>IDE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integrated</a:t>
            </a:r>
            <a:r>
              <a:rPr lang="en-US" altLang="ko-KR" sz="1000" dirty="0" smtClean="0">
                <a:solidFill>
                  <a:schemeClr val="tx1"/>
                </a:solidFill>
              </a:rPr>
              <a:t> development environment</a:t>
            </a:r>
            <a:r>
              <a:rPr lang="en-US" altLang="ko-KR" sz="2400" dirty="0" smtClean="0">
                <a:solidFill>
                  <a:schemeClr val="tx1"/>
                </a:solidFill>
              </a:rPr>
              <a:t> ?</a:t>
            </a:r>
            <a:endParaRPr lang="ko-KR" altLang="en-US" sz="2400" dirty="0">
              <a:solidFill>
                <a:schemeClr val="tx1"/>
              </a:solidFill>
            </a:endParaRP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2</a:t>
            </a:r>
            <a:r>
              <a:rPr lang="en-US" altLang="ko-KR" sz="1200" dirty="0" smtClean="0">
                <a:solidFill>
                  <a:schemeClr val="tx1"/>
                </a:solidFill>
              </a:rPr>
              <a:t>/4  P.101~103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13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1129724" y="416983"/>
            <a:ext cx="17267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smtClean="0"/>
              <a:t>소프트웨어 개발 종합세트</a:t>
            </a:r>
            <a:endParaRPr lang="ko-KR" altLang="en-US" sz="1050"/>
          </a:p>
        </p:txBody>
      </p:sp>
      <p:sp>
        <p:nvSpPr>
          <p:cNvPr id="15" name="TextBox 14"/>
          <p:cNvSpPr txBox="1"/>
          <p:nvPr/>
        </p:nvSpPr>
        <p:spPr>
          <a:xfrm>
            <a:off x="4012657" y="416983"/>
            <a:ext cx="10534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smtClean="0"/>
              <a:t>통합 개발 환경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276865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888067"/>
            <a:ext cx="9144000" cy="4309533"/>
          </a:xfrm>
          <a:prstGeom prst="rect">
            <a:avLst/>
          </a:prstGeom>
          <a:solidFill>
            <a:srgbClr val="E4E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798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남들이 만들어 놓은 좋은 기능을 잘 </a:t>
            </a:r>
            <a:r>
              <a:rPr lang="en-US" altLang="ko-KR" dirty="0" smtClean="0"/>
              <a:t>＇</a:t>
            </a:r>
            <a:r>
              <a:rPr lang="ko-KR" altLang="en-US" dirty="0" smtClean="0"/>
              <a:t>활용</a:t>
            </a:r>
            <a:r>
              <a:rPr lang="en-US" altLang="ko-KR" dirty="0" smtClean="0"/>
              <a:t>＇</a:t>
            </a:r>
            <a:r>
              <a:rPr lang="ko-KR" altLang="en-US" dirty="0" smtClean="0"/>
              <a:t>할 수 있도록 도구를 제공합니다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7999" y="2629866"/>
            <a:ext cx="6708001" cy="2825934"/>
          </a:xfrm>
          <a:prstGeom prst="rect">
            <a:avLst/>
          </a:prstGeom>
        </p:spPr>
      </p:pic>
      <p:sp>
        <p:nvSpPr>
          <p:cNvPr id="12" name="한쪽 모서리가 둥근 사각형 11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</a:t>
            </a:r>
            <a:r>
              <a:rPr lang="en-US" altLang="ko-KR" sz="2400" dirty="0" smtClean="0">
                <a:solidFill>
                  <a:schemeClr val="tx1"/>
                </a:solidFill>
              </a:rPr>
              <a:t>Build, </a:t>
            </a:r>
            <a:r>
              <a:rPr lang="en-US" altLang="ko-KR" sz="2400" dirty="0" err="1" smtClean="0">
                <a:solidFill>
                  <a:schemeClr val="tx1"/>
                </a:solidFill>
              </a:rPr>
              <a:t>SDK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software</a:t>
            </a:r>
            <a:r>
              <a:rPr lang="en-US" altLang="ko-KR" sz="1000" dirty="0" smtClean="0">
                <a:solidFill>
                  <a:schemeClr val="tx1"/>
                </a:solidFill>
              </a:rPr>
              <a:t> development kit</a:t>
            </a:r>
            <a:r>
              <a:rPr lang="en-US" altLang="ko-KR" sz="2400" dirty="0" smtClean="0">
                <a:solidFill>
                  <a:schemeClr val="tx1"/>
                </a:solidFill>
              </a:rPr>
              <a:t> &amp; </a:t>
            </a:r>
            <a:r>
              <a:rPr lang="en-US" altLang="ko-KR" sz="2400" dirty="0" err="1" smtClean="0">
                <a:solidFill>
                  <a:schemeClr val="tx1"/>
                </a:solidFill>
              </a:rPr>
              <a:t>IDE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integrated</a:t>
            </a:r>
            <a:r>
              <a:rPr lang="en-US" altLang="ko-KR" sz="1000" dirty="0" smtClean="0">
                <a:solidFill>
                  <a:schemeClr val="tx1"/>
                </a:solidFill>
              </a:rPr>
              <a:t> development environment</a:t>
            </a:r>
            <a:r>
              <a:rPr lang="en-US" altLang="ko-KR" sz="2400" dirty="0" smtClean="0">
                <a:solidFill>
                  <a:schemeClr val="tx1"/>
                </a:solidFill>
              </a:rPr>
              <a:t> ?</a:t>
            </a:r>
            <a:endParaRPr lang="ko-KR" altLang="en-US" sz="2400" dirty="0">
              <a:solidFill>
                <a:schemeClr val="tx1"/>
              </a:solidFill>
            </a:endParaRP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3</a:t>
            </a:r>
            <a:r>
              <a:rPr lang="en-US" altLang="ko-KR" sz="1200" dirty="0" smtClean="0">
                <a:solidFill>
                  <a:schemeClr val="tx1"/>
                </a:solidFill>
              </a:rPr>
              <a:t>/4  P.101~103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13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1129724" y="416983"/>
            <a:ext cx="17267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smtClean="0"/>
              <a:t>소프트웨어 개발 종합세트</a:t>
            </a:r>
            <a:endParaRPr lang="ko-KR" altLang="en-US" sz="1050"/>
          </a:p>
        </p:txBody>
      </p:sp>
      <p:sp>
        <p:nvSpPr>
          <p:cNvPr id="15" name="TextBox 14"/>
          <p:cNvSpPr txBox="1"/>
          <p:nvPr/>
        </p:nvSpPr>
        <p:spPr>
          <a:xfrm>
            <a:off x="4012657" y="416983"/>
            <a:ext cx="10534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smtClean="0"/>
              <a:t>통합 개발 환경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283314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0" y="1888067"/>
            <a:ext cx="9144000" cy="4309533"/>
          </a:xfrm>
          <a:prstGeom prst="rect">
            <a:avLst/>
          </a:prstGeom>
          <a:solidFill>
            <a:srgbClr val="E4E7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7985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개발환경 예시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/>
          <a:srcRect l="2202"/>
          <a:stretch/>
        </p:blipFill>
        <p:spPr>
          <a:xfrm>
            <a:off x="0" y="2284934"/>
            <a:ext cx="4642666" cy="316866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666" y="2673350"/>
            <a:ext cx="4515001" cy="2858267"/>
          </a:xfrm>
          <a:prstGeom prst="rect">
            <a:avLst/>
          </a:prstGeom>
        </p:spPr>
      </p:pic>
      <p:sp>
        <p:nvSpPr>
          <p:cNvPr id="10" name="한쪽 모서리가 둥근 사각형 9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</a:t>
            </a:r>
            <a:r>
              <a:rPr lang="en-US" altLang="ko-KR" sz="2400" dirty="0" smtClean="0">
                <a:solidFill>
                  <a:schemeClr val="tx1"/>
                </a:solidFill>
              </a:rPr>
              <a:t>Build, </a:t>
            </a:r>
            <a:r>
              <a:rPr lang="en-US" altLang="ko-KR" sz="2400" dirty="0" err="1" smtClean="0">
                <a:solidFill>
                  <a:schemeClr val="tx1"/>
                </a:solidFill>
              </a:rPr>
              <a:t>SDK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software</a:t>
            </a:r>
            <a:r>
              <a:rPr lang="en-US" altLang="ko-KR" sz="1000" dirty="0" smtClean="0">
                <a:solidFill>
                  <a:schemeClr val="tx1"/>
                </a:solidFill>
              </a:rPr>
              <a:t> development kit</a:t>
            </a:r>
            <a:r>
              <a:rPr lang="en-US" altLang="ko-KR" sz="2400" dirty="0" smtClean="0">
                <a:solidFill>
                  <a:schemeClr val="tx1"/>
                </a:solidFill>
              </a:rPr>
              <a:t> &amp; </a:t>
            </a:r>
            <a:r>
              <a:rPr lang="en-US" altLang="ko-KR" sz="2400" dirty="0" err="1" smtClean="0">
                <a:solidFill>
                  <a:schemeClr val="tx1"/>
                </a:solidFill>
              </a:rPr>
              <a:t>IDE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integrated</a:t>
            </a:r>
            <a:r>
              <a:rPr lang="en-US" altLang="ko-KR" sz="1000" dirty="0" smtClean="0">
                <a:solidFill>
                  <a:schemeClr val="tx1"/>
                </a:solidFill>
              </a:rPr>
              <a:t> development environment</a:t>
            </a:r>
            <a:r>
              <a:rPr lang="en-US" altLang="ko-KR" sz="2400" dirty="0" smtClean="0">
                <a:solidFill>
                  <a:schemeClr val="tx1"/>
                </a:solidFill>
              </a:rPr>
              <a:t> ?</a:t>
            </a:r>
            <a:endParaRPr lang="ko-KR" altLang="en-US" sz="2400" dirty="0">
              <a:solidFill>
                <a:schemeClr val="tx1"/>
              </a:solidFill>
            </a:endParaRP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4</a:t>
            </a:r>
            <a:r>
              <a:rPr lang="en-US" altLang="ko-KR" sz="1200" dirty="0" smtClean="0">
                <a:solidFill>
                  <a:schemeClr val="tx1"/>
                </a:solidFill>
              </a:rPr>
              <a:t>/4  P.101~103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pic>
        <p:nvPicPr>
          <p:cNvPr id="12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1129724" y="416983"/>
            <a:ext cx="17267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smtClean="0"/>
              <a:t>소프트웨어 개발 종합세트</a:t>
            </a:r>
            <a:endParaRPr lang="ko-KR" altLang="en-US" sz="1050"/>
          </a:p>
        </p:txBody>
      </p:sp>
      <p:sp>
        <p:nvSpPr>
          <p:cNvPr id="14" name="TextBox 13"/>
          <p:cNvSpPr txBox="1"/>
          <p:nvPr/>
        </p:nvSpPr>
        <p:spPr>
          <a:xfrm>
            <a:off x="4012657" y="416983"/>
            <a:ext cx="10534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smtClean="0"/>
              <a:t>통합 개발 환경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3186909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사람과 코딩의 공통점은</a:t>
            </a:r>
            <a:r>
              <a:rPr lang="en-US" altLang="ko-KR" sz="2400" dirty="0">
                <a:solidFill>
                  <a:schemeClr val="tx1"/>
                </a:solidFill>
              </a:rPr>
              <a:t>?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2</a:t>
            </a:r>
            <a:r>
              <a:rPr lang="en-US" altLang="ko-KR" sz="1200" dirty="0" smtClean="0">
                <a:solidFill>
                  <a:schemeClr val="tx1"/>
                </a:solidFill>
              </a:rPr>
              <a:t>/2  P.60~61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이제 컴퓨터</a:t>
            </a:r>
            <a:r>
              <a:rPr lang="en-US" altLang="ko-KR" dirty="0" smtClean="0"/>
              <a:t>(</a:t>
            </a:r>
            <a:r>
              <a:rPr lang="ko-KR" altLang="en-US" dirty="0" smtClean="0"/>
              <a:t>프로그래밍</a:t>
            </a:r>
            <a:r>
              <a:rPr lang="en-US" altLang="ko-KR" dirty="0" smtClean="0"/>
              <a:t>)</a:t>
            </a:r>
            <a:r>
              <a:rPr lang="ko-KR" altLang="en-US" dirty="0" smtClean="0"/>
              <a:t>의 특징을 알아 볼까요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466" y="1689322"/>
            <a:ext cx="6046401" cy="442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0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 smtClean="0">
                <a:solidFill>
                  <a:schemeClr val="tx1"/>
                </a:solidFill>
              </a:rPr>
              <a:t> 컴퓨터 </a:t>
            </a:r>
            <a:r>
              <a:rPr lang="ko-KR" altLang="en-US" sz="2400" dirty="0">
                <a:solidFill>
                  <a:schemeClr val="tx1"/>
                </a:solidFill>
              </a:rPr>
              <a:t>기억공간의 종류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1</a:t>
            </a:r>
            <a:r>
              <a:rPr lang="en-US" altLang="ko-KR" sz="1200" dirty="0">
                <a:solidFill>
                  <a:schemeClr val="tx1"/>
                </a:solidFill>
              </a:rPr>
              <a:t>/5 P.62~68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여러분의 작업 공간</a:t>
            </a:r>
            <a:r>
              <a:rPr lang="en-US" altLang="ko-KR" dirty="0" smtClean="0"/>
              <a:t>(</a:t>
            </a:r>
            <a:r>
              <a:rPr lang="ko-KR" altLang="en-US" dirty="0" smtClean="0"/>
              <a:t>메모리</a:t>
            </a:r>
            <a:r>
              <a:rPr lang="en-US" altLang="ko-KR" dirty="0" smtClean="0"/>
              <a:t>,Memory)</a:t>
            </a:r>
            <a:r>
              <a:rPr lang="ko-KR" altLang="en-US" dirty="0" smtClean="0"/>
              <a:t>을 알아 보겠습니다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733" y="2935173"/>
            <a:ext cx="6140401" cy="368600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5661" y="1622435"/>
            <a:ext cx="3003801" cy="140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77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731" y="2258447"/>
            <a:ext cx="6653686" cy="3422236"/>
          </a:xfrm>
          <a:prstGeom prst="rect">
            <a:avLst/>
          </a:prstGeom>
        </p:spPr>
      </p:pic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 smtClean="0">
                <a:solidFill>
                  <a:schemeClr val="tx1"/>
                </a:solidFill>
              </a:rPr>
              <a:t> 컴퓨터 </a:t>
            </a:r>
            <a:r>
              <a:rPr lang="ko-KR" altLang="en-US" sz="2400" dirty="0">
                <a:solidFill>
                  <a:schemeClr val="tx1"/>
                </a:solidFill>
              </a:rPr>
              <a:t>기억공간의 종류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2</a:t>
            </a:r>
            <a:r>
              <a:rPr lang="en-US" altLang="ko-KR" sz="1200" dirty="0">
                <a:solidFill>
                  <a:schemeClr val="tx1"/>
                </a:solidFill>
              </a:rPr>
              <a:t>/5 P.62~68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컴퓨터의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 메모리는 어떤 특징이 있을까요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105" y="5062399"/>
            <a:ext cx="1358602" cy="130594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6750" y="3649396"/>
            <a:ext cx="2021333" cy="9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195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 기억공간의 종류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3</a:t>
            </a:r>
            <a:r>
              <a:rPr lang="en-US" altLang="ko-KR" sz="1200" dirty="0">
                <a:solidFill>
                  <a:schemeClr val="tx1"/>
                </a:solidFill>
              </a:rPr>
              <a:t>/5 P.62~68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컴퓨터 광고에서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 메모리를 구분해 보겠습니다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921" y="1752600"/>
            <a:ext cx="6540158" cy="454523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3329" y="3182090"/>
            <a:ext cx="2737341" cy="4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57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 기억공간의 종류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4</a:t>
            </a:r>
            <a:r>
              <a:rPr lang="en-US" altLang="ko-KR" sz="1200" dirty="0">
                <a:solidFill>
                  <a:schemeClr val="tx1"/>
                </a:solidFill>
              </a:rPr>
              <a:t>/5 P.62~68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메모리 크기를 표현하는 단위를 알아보겠습니다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83733" y="2110822"/>
            <a:ext cx="120167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/>
              <a:t>1 B</a:t>
            </a:r>
            <a:r>
              <a:rPr lang="en-US" altLang="ko-KR" dirty="0" smtClean="0"/>
              <a:t>(byte)</a:t>
            </a:r>
            <a:endParaRPr lang="en-US" altLang="ko-KR" sz="2800" dirty="0" smtClean="0"/>
          </a:p>
          <a:p>
            <a:endParaRPr lang="en-US" altLang="ko-KR" sz="2800" dirty="0"/>
          </a:p>
          <a:p>
            <a:r>
              <a:rPr lang="en-US" altLang="ko-KR" sz="2800" dirty="0" smtClean="0"/>
              <a:t>1 KB</a:t>
            </a:r>
          </a:p>
          <a:p>
            <a:endParaRPr lang="en-US" altLang="ko-KR" sz="2800" dirty="0"/>
          </a:p>
          <a:p>
            <a:r>
              <a:rPr lang="en-US" altLang="ko-KR" sz="2800" dirty="0" smtClean="0"/>
              <a:t>1 MB</a:t>
            </a:r>
          </a:p>
          <a:p>
            <a:endParaRPr lang="en-US" altLang="ko-KR" sz="2800" dirty="0"/>
          </a:p>
          <a:p>
            <a:r>
              <a:rPr lang="en-US" altLang="ko-KR" sz="2800" dirty="0" smtClean="0"/>
              <a:t>1GB</a:t>
            </a:r>
          </a:p>
          <a:p>
            <a:endParaRPr lang="en-US" altLang="ko-KR" sz="2800" dirty="0"/>
          </a:p>
          <a:p>
            <a:r>
              <a:rPr lang="en-US" altLang="ko-KR" sz="2800" dirty="0" smtClean="0"/>
              <a:t>1TB</a:t>
            </a:r>
            <a:endParaRPr lang="ko-KR" altLang="en-US" sz="2800" dirty="0"/>
          </a:p>
        </p:txBody>
      </p:sp>
      <p:sp>
        <p:nvSpPr>
          <p:cNvPr id="5" name="원호 4"/>
          <p:cNvSpPr/>
          <p:nvPr/>
        </p:nvSpPr>
        <p:spPr>
          <a:xfrm>
            <a:off x="1972733" y="2421467"/>
            <a:ext cx="787400" cy="787400"/>
          </a:xfrm>
          <a:prstGeom prst="arc">
            <a:avLst>
              <a:gd name="adj1" fmla="val 16200000"/>
              <a:gd name="adj2" fmla="val 5503102"/>
            </a:avLst>
          </a:prstGeom>
          <a:ln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810933" y="2630501"/>
            <a:ext cx="2799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X </a:t>
            </a:r>
            <a:r>
              <a:rPr lang="ko-KR" altLang="en-US" dirty="0" smtClean="0"/>
              <a:t>천 배</a:t>
            </a:r>
            <a:r>
              <a:rPr lang="en-US" altLang="ko-KR" dirty="0" smtClean="0"/>
              <a:t>(</a:t>
            </a:r>
            <a:r>
              <a:rPr lang="ko-KR" altLang="en-US" dirty="0" smtClean="0"/>
              <a:t>정확히는 </a:t>
            </a:r>
            <a:r>
              <a:rPr lang="en-US" altLang="ko-KR" dirty="0" smtClean="0"/>
              <a:t>1,024 </a:t>
            </a:r>
            <a:r>
              <a:rPr lang="ko-KR" altLang="en-US" dirty="0" smtClean="0"/>
              <a:t>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5680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한쪽 모서리가 둥근 사각형 3"/>
          <p:cNvSpPr/>
          <p:nvPr/>
        </p:nvSpPr>
        <p:spPr>
          <a:xfrm>
            <a:off x="0" y="1"/>
            <a:ext cx="9144000" cy="933450"/>
          </a:xfrm>
          <a:prstGeom prst="round1Rect">
            <a:avLst>
              <a:gd name="adj" fmla="val 0"/>
            </a:avLst>
          </a:prstGeom>
          <a:solidFill>
            <a:srgbClr val="FFF1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tx1"/>
                </a:solidFill>
              </a:rPr>
              <a:t> 컴퓨터 기억공간의 종류</a:t>
            </a:r>
          </a:p>
          <a:p>
            <a:r>
              <a:rPr lang="en-US" altLang="ko-KR" sz="2000" dirty="0" smtClean="0">
                <a:solidFill>
                  <a:schemeClr val="tx1"/>
                </a:solidFill>
              </a:rPr>
              <a:t>  5</a:t>
            </a:r>
            <a:r>
              <a:rPr lang="en-US" altLang="ko-KR" sz="1200" dirty="0" smtClean="0">
                <a:solidFill>
                  <a:schemeClr val="tx1"/>
                </a:solidFill>
              </a:rPr>
              <a:t>/5 P.62~68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201456"/>
            <a:ext cx="671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] </a:t>
            </a:r>
            <a:r>
              <a:rPr lang="ko-KR" altLang="en-US" dirty="0" smtClean="0"/>
              <a:t>아래 광고에서 </a:t>
            </a:r>
            <a:r>
              <a:rPr lang="en-US" altLang="ko-KR" dirty="0" smtClean="0"/>
              <a:t>3</a:t>
            </a:r>
            <a:r>
              <a:rPr lang="ko-KR" altLang="en-US" dirty="0" smtClean="0"/>
              <a:t>가지 메모리의 크기를 알아보세요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7" name="Picture 2" descr="http://image.kyobobook.co.kr/images/book/xlarge/185/x979116303118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9" t="10512" r="873" b="16297"/>
          <a:stretch/>
        </p:blipFill>
        <p:spPr bwMode="auto">
          <a:xfrm>
            <a:off x="8329317" y="85724"/>
            <a:ext cx="719433" cy="71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215673" y="6621174"/>
            <a:ext cx="67698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본 교재에 실린 모든 내용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디자인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이미지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편집구성에 대한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판면권과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 저작권은 </a:t>
            </a:r>
            <a:r>
              <a:rPr lang="ko-KR" altLang="en-US" sz="900" dirty="0" err="1" smtClean="0">
                <a:solidFill>
                  <a:schemeClr val="bg1">
                    <a:lumMod val="65000"/>
                  </a:schemeClr>
                </a:solidFill>
              </a:rPr>
              <a:t>이지스퍼블리싱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㈜와 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첫 코딩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‘ </a:t>
            </a:r>
            <a:r>
              <a:rPr lang="ko-KR" altLang="en-US" sz="900" dirty="0" smtClean="0">
                <a:solidFill>
                  <a:schemeClr val="bg1">
                    <a:lumMod val="65000"/>
                  </a:schemeClr>
                </a:solidFill>
              </a:rPr>
              <a:t>지은이에게 있습니다</a:t>
            </a:r>
            <a:r>
              <a:rPr lang="en-US" altLang="ko-KR" sz="900" dirty="0" smtClean="0">
                <a:solidFill>
                  <a:schemeClr val="bg1">
                    <a:lumMod val="65000"/>
                  </a:schemeClr>
                </a:solidFill>
              </a:rPr>
              <a:t>. </a:t>
            </a:r>
            <a:endParaRPr lang="ko-KR" altLang="en-US" sz="9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9699" y="2313866"/>
            <a:ext cx="4824601" cy="3246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61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623</TotalTime>
  <Words>1745</Words>
  <Application>Microsoft Office PowerPoint</Application>
  <PresentationFormat>화면 슬라이드 쇼(4:3)</PresentationFormat>
  <Paragraphs>230</Paragraphs>
  <Slides>39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5" baseType="lpstr">
      <vt:lpstr>HY엽서L</vt:lpstr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DKJ</dc:creator>
  <cp:lastModifiedBy>leesue</cp:lastModifiedBy>
  <cp:revision>39</cp:revision>
  <dcterms:created xsi:type="dcterms:W3CDTF">2019-11-25T14:34:57Z</dcterms:created>
  <dcterms:modified xsi:type="dcterms:W3CDTF">2019-12-02T00:21:09Z</dcterms:modified>
</cp:coreProperties>
</file>

<file path=docProps/thumbnail.jpeg>
</file>